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34"/>
  </p:notesMasterIdLst>
  <p:sldIdLst>
    <p:sldId id="256" r:id="rId2"/>
    <p:sldId id="287"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75" d="100"/>
          <a:sy n="75" d="100"/>
        </p:scale>
        <p:origin x="1014" y="54"/>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E"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B5F6ADF-76BE-4E67-B3A7-E4E519D3E160}" type="datetimeFigureOut">
              <a:rPr lang="en-IE" smtClean="0"/>
              <a:t>27/03/2014</a:t>
            </a:fld>
            <a:endParaRPr lang="en-IE"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IE"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E"/>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IE"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79028E9-9339-45F1-B423-835F58D37BA5}" type="slidenum">
              <a:rPr lang="en-IE" smtClean="0"/>
              <a:t>‹#›</a:t>
            </a:fld>
            <a:endParaRPr lang="en-IE" dirty="0"/>
          </a:p>
        </p:txBody>
      </p:sp>
    </p:spTree>
    <p:extLst>
      <p:ext uri="{BB962C8B-B14F-4D97-AF65-F5344CB8AC3E}">
        <p14:creationId xmlns:p14="http://schemas.microsoft.com/office/powerpoint/2010/main" val="10602871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fld id="{7AB5699D-72F2-49EF-8895-BD83BE4CC65D}" type="slidenum">
              <a:rPr lang="en-US" sz="1200">
                <a:latin typeface="Times New Roman" panose="02020603050405020304" pitchFamily="18" charset="0"/>
              </a:rPr>
              <a:pPr eaLnBrk="1" hangingPunct="1"/>
              <a:t>3</a:t>
            </a:fld>
            <a:endParaRPr lang="en-US" sz="1200">
              <a:latin typeface="Times New Roman" panose="02020603050405020304" pitchFamily="18" charset="0"/>
            </a:endParaRPr>
          </a:p>
        </p:txBody>
      </p:sp>
      <p:sp>
        <p:nvSpPr>
          <p:cNvPr id="36867" name="Rectangle 2"/>
          <p:cNvSpPr>
            <a:spLocks noRot="1" noChangeArrowheads="1" noTextEdit="1"/>
          </p:cNvSpPr>
          <p:nvPr>
            <p:ph type="sldImg"/>
          </p:nvPr>
        </p:nvSpPr>
        <p:spPr>
          <a:ln/>
        </p:spPr>
      </p:sp>
      <p:sp>
        <p:nvSpPr>
          <p:cNvPr id="368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p>
        </p:txBody>
      </p:sp>
    </p:spTree>
    <p:extLst>
      <p:ext uri="{BB962C8B-B14F-4D97-AF65-F5344CB8AC3E}">
        <p14:creationId xmlns:p14="http://schemas.microsoft.com/office/powerpoint/2010/main" val="37321685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Slide Image Placeholder 1"/>
          <p:cNvSpPr>
            <a:spLocks noGrp="1" noRot="1" noChangeAspect="1" noTextEdit="1"/>
          </p:cNvSpPr>
          <p:nvPr>
            <p:ph type="sldImg"/>
          </p:nvPr>
        </p:nvSpPr>
        <p:spPr>
          <a:ln/>
        </p:spPr>
      </p:sp>
      <p:sp>
        <p:nvSpPr>
          <p:cNvPr id="4608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IE" smtClean="0"/>
          </a:p>
        </p:txBody>
      </p:sp>
      <p:sp>
        <p:nvSpPr>
          <p:cNvPr id="4608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fld id="{DE2BEDCC-CB95-4C0C-805F-FDD5B4ACF7FE}" type="slidenum">
              <a:rPr lang="en-US" sz="1200">
                <a:latin typeface="Times New Roman" panose="02020603050405020304" pitchFamily="18" charset="0"/>
              </a:rPr>
              <a:pPr eaLnBrk="1" hangingPunct="1"/>
              <a:t>12</a:t>
            </a:fld>
            <a:endParaRPr lang="en-US" sz="1200">
              <a:latin typeface="Times New Roman" panose="02020603050405020304" pitchFamily="18" charset="0"/>
            </a:endParaRPr>
          </a:p>
        </p:txBody>
      </p:sp>
    </p:spTree>
    <p:extLst>
      <p:ext uri="{BB962C8B-B14F-4D97-AF65-F5344CB8AC3E}">
        <p14:creationId xmlns:p14="http://schemas.microsoft.com/office/powerpoint/2010/main" val="18887380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fld id="{947B715F-E47F-4BB9-99B7-ABAFB1A09AAC}" type="slidenum">
              <a:rPr lang="en-US" sz="1200">
                <a:latin typeface="Times New Roman" panose="02020603050405020304" pitchFamily="18" charset="0"/>
              </a:rPr>
              <a:pPr eaLnBrk="1" hangingPunct="1"/>
              <a:t>13</a:t>
            </a:fld>
            <a:endParaRPr lang="en-US" sz="1200">
              <a:latin typeface="Times New Roman" panose="02020603050405020304" pitchFamily="18" charset="0"/>
            </a:endParaRPr>
          </a:p>
        </p:txBody>
      </p:sp>
      <p:sp>
        <p:nvSpPr>
          <p:cNvPr id="47107" name="Rectangle 2"/>
          <p:cNvSpPr>
            <a:spLocks noRot="1" noChangeArrowheads="1" noTextEdit="1"/>
          </p:cNvSpPr>
          <p:nvPr>
            <p:ph type="sldImg"/>
          </p:nvPr>
        </p:nvSpPr>
        <p:spPr>
          <a:ln/>
        </p:spPr>
      </p:sp>
      <p:sp>
        <p:nvSpPr>
          <p:cNvPr id="471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p>
        </p:txBody>
      </p:sp>
    </p:spTree>
    <p:extLst>
      <p:ext uri="{BB962C8B-B14F-4D97-AF65-F5344CB8AC3E}">
        <p14:creationId xmlns:p14="http://schemas.microsoft.com/office/powerpoint/2010/main" val="24940232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fld id="{56C41599-0F80-4637-9814-524CDAC6D782}" type="slidenum">
              <a:rPr lang="en-US" sz="1200">
                <a:latin typeface="Times New Roman" panose="02020603050405020304" pitchFamily="18" charset="0"/>
              </a:rPr>
              <a:pPr eaLnBrk="1" hangingPunct="1"/>
              <a:t>14</a:t>
            </a:fld>
            <a:endParaRPr lang="en-US" sz="1200">
              <a:latin typeface="Times New Roman" panose="02020603050405020304" pitchFamily="18" charset="0"/>
            </a:endParaRPr>
          </a:p>
        </p:txBody>
      </p:sp>
      <p:sp>
        <p:nvSpPr>
          <p:cNvPr id="48131" name="Rectangle 2"/>
          <p:cNvSpPr>
            <a:spLocks noRot="1" noChangeArrowheads="1" noTextEdit="1"/>
          </p:cNvSpPr>
          <p:nvPr>
            <p:ph type="sldImg"/>
          </p:nvPr>
        </p:nvSpPr>
        <p:spPr>
          <a:ln/>
        </p:spPr>
      </p:sp>
      <p:sp>
        <p:nvSpPr>
          <p:cNvPr id="481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p>
        </p:txBody>
      </p:sp>
    </p:spTree>
    <p:extLst>
      <p:ext uri="{BB962C8B-B14F-4D97-AF65-F5344CB8AC3E}">
        <p14:creationId xmlns:p14="http://schemas.microsoft.com/office/powerpoint/2010/main" val="24927436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lide Image Placeholder 1"/>
          <p:cNvSpPr>
            <a:spLocks noGrp="1" noRot="1" noChangeAspect="1" noTextEdit="1"/>
          </p:cNvSpPr>
          <p:nvPr>
            <p:ph type="sldImg"/>
          </p:nvPr>
        </p:nvSpPr>
        <p:spPr>
          <a:ln/>
        </p:spPr>
      </p:sp>
      <p:sp>
        <p:nvSpPr>
          <p:cNvPr id="4915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IE" smtClean="0"/>
          </a:p>
        </p:txBody>
      </p:sp>
      <p:sp>
        <p:nvSpPr>
          <p:cNvPr id="4915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fld id="{447C84AB-C799-4CBA-865C-768C5ECA4589}" type="slidenum">
              <a:rPr lang="en-US" sz="1200">
                <a:latin typeface="Times New Roman" panose="02020603050405020304" pitchFamily="18" charset="0"/>
              </a:rPr>
              <a:pPr eaLnBrk="1" hangingPunct="1"/>
              <a:t>15</a:t>
            </a:fld>
            <a:endParaRPr lang="en-US" sz="1200">
              <a:latin typeface="Times New Roman" panose="02020603050405020304" pitchFamily="18" charset="0"/>
            </a:endParaRPr>
          </a:p>
        </p:txBody>
      </p:sp>
    </p:spTree>
    <p:extLst>
      <p:ext uri="{BB962C8B-B14F-4D97-AF65-F5344CB8AC3E}">
        <p14:creationId xmlns:p14="http://schemas.microsoft.com/office/powerpoint/2010/main" val="13619058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a:ln/>
        </p:spPr>
      </p:sp>
      <p:sp>
        <p:nvSpPr>
          <p:cNvPr id="5017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IE" smtClean="0"/>
          </a:p>
        </p:txBody>
      </p:sp>
      <p:sp>
        <p:nvSpPr>
          <p:cNvPr id="5018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fld id="{CED289A2-1A65-426B-A3ED-7AFBB6624CDD}" type="slidenum">
              <a:rPr lang="en-US" sz="1200">
                <a:latin typeface="Times New Roman" panose="02020603050405020304" pitchFamily="18" charset="0"/>
              </a:rPr>
              <a:pPr eaLnBrk="1" hangingPunct="1"/>
              <a:t>16</a:t>
            </a:fld>
            <a:endParaRPr lang="en-US" sz="1200">
              <a:latin typeface="Times New Roman" panose="02020603050405020304" pitchFamily="18" charset="0"/>
            </a:endParaRPr>
          </a:p>
        </p:txBody>
      </p:sp>
    </p:spTree>
    <p:extLst>
      <p:ext uri="{BB962C8B-B14F-4D97-AF65-F5344CB8AC3E}">
        <p14:creationId xmlns:p14="http://schemas.microsoft.com/office/powerpoint/2010/main" val="20475810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Slide Image Placeholder 1"/>
          <p:cNvSpPr>
            <a:spLocks noGrp="1" noRot="1" noChangeAspect="1" noTextEdit="1"/>
          </p:cNvSpPr>
          <p:nvPr>
            <p:ph type="sldImg"/>
          </p:nvPr>
        </p:nvSpPr>
        <p:spPr>
          <a:ln/>
        </p:spPr>
      </p:sp>
      <p:sp>
        <p:nvSpPr>
          <p:cNvPr id="5120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IE" smtClean="0"/>
          </a:p>
        </p:txBody>
      </p:sp>
      <p:sp>
        <p:nvSpPr>
          <p:cNvPr id="5120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fld id="{8D25AF25-E052-4AB5-91B8-0DD41E18D70C}" type="slidenum">
              <a:rPr lang="en-US" sz="1200">
                <a:latin typeface="Times New Roman" panose="02020603050405020304" pitchFamily="18" charset="0"/>
              </a:rPr>
              <a:pPr eaLnBrk="1" hangingPunct="1"/>
              <a:t>17</a:t>
            </a:fld>
            <a:endParaRPr lang="en-US" sz="1200">
              <a:latin typeface="Times New Roman" panose="02020603050405020304" pitchFamily="18" charset="0"/>
            </a:endParaRPr>
          </a:p>
        </p:txBody>
      </p:sp>
    </p:spTree>
    <p:extLst>
      <p:ext uri="{BB962C8B-B14F-4D97-AF65-F5344CB8AC3E}">
        <p14:creationId xmlns:p14="http://schemas.microsoft.com/office/powerpoint/2010/main" val="12877614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Slide Image Placeholder 1"/>
          <p:cNvSpPr>
            <a:spLocks noGrp="1" noRot="1" noChangeAspect="1" noTextEdit="1"/>
          </p:cNvSpPr>
          <p:nvPr>
            <p:ph type="sldImg"/>
          </p:nvPr>
        </p:nvSpPr>
        <p:spPr>
          <a:ln/>
        </p:spPr>
      </p:sp>
      <p:sp>
        <p:nvSpPr>
          <p:cNvPr id="5222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IE" smtClean="0"/>
          </a:p>
        </p:txBody>
      </p:sp>
      <p:sp>
        <p:nvSpPr>
          <p:cNvPr id="5222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fld id="{03E0AAD4-C3BC-4CE7-8939-CE7362EEA461}" type="slidenum">
              <a:rPr lang="en-US" sz="1200">
                <a:latin typeface="Times New Roman" panose="02020603050405020304" pitchFamily="18" charset="0"/>
              </a:rPr>
              <a:pPr eaLnBrk="1" hangingPunct="1"/>
              <a:t>18</a:t>
            </a:fld>
            <a:endParaRPr lang="en-US" sz="1200">
              <a:latin typeface="Times New Roman" panose="02020603050405020304" pitchFamily="18" charset="0"/>
            </a:endParaRPr>
          </a:p>
        </p:txBody>
      </p:sp>
    </p:spTree>
    <p:extLst>
      <p:ext uri="{BB962C8B-B14F-4D97-AF65-F5344CB8AC3E}">
        <p14:creationId xmlns:p14="http://schemas.microsoft.com/office/powerpoint/2010/main" val="14993733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Slide Image Placeholder 1"/>
          <p:cNvSpPr>
            <a:spLocks noGrp="1" noRot="1" noChangeAspect="1" noTextEdit="1"/>
          </p:cNvSpPr>
          <p:nvPr>
            <p:ph type="sldImg"/>
          </p:nvPr>
        </p:nvSpPr>
        <p:spPr>
          <a:ln/>
        </p:spPr>
      </p:sp>
      <p:sp>
        <p:nvSpPr>
          <p:cNvPr id="5325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IE" smtClean="0"/>
          </a:p>
        </p:txBody>
      </p:sp>
      <p:sp>
        <p:nvSpPr>
          <p:cNvPr id="5325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fld id="{AE800138-D2E5-4C7C-8051-73675351CC2F}" type="slidenum">
              <a:rPr lang="en-US" sz="1200">
                <a:latin typeface="Times New Roman" panose="02020603050405020304" pitchFamily="18" charset="0"/>
              </a:rPr>
              <a:pPr eaLnBrk="1" hangingPunct="1"/>
              <a:t>19</a:t>
            </a:fld>
            <a:endParaRPr lang="en-US" sz="1200">
              <a:latin typeface="Times New Roman" panose="02020603050405020304" pitchFamily="18" charset="0"/>
            </a:endParaRPr>
          </a:p>
        </p:txBody>
      </p:sp>
    </p:spTree>
    <p:extLst>
      <p:ext uri="{BB962C8B-B14F-4D97-AF65-F5344CB8AC3E}">
        <p14:creationId xmlns:p14="http://schemas.microsoft.com/office/powerpoint/2010/main" val="27972299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fld id="{53410FA0-88E7-4F7E-8916-F3DBC7A80E6A}" type="slidenum">
              <a:rPr lang="en-US" sz="1200">
                <a:latin typeface="Times New Roman" panose="02020603050405020304" pitchFamily="18" charset="0"/>
              </a:rPr>
              <a:pPr eaLnBrk="1" hangingPunct="1"/>
              <a:t>20</a:t>
            </a:fld>
            <a:endParaRPr lang="en-US" sz="1200">
              <a:latin typeface="Times New Roman" panose="02020603050405020304" pitchFamily="18" charset="0"/>
            </a:endParaRPr>
          </a:p>
        </p:txBody>
      </p:sp>
      <p:sp>
        <p:nvSpPr>
          <p:cNvPr id="54275" name="Rectangle 2"/>
          <p:cNvSpPr>
            <a:spLocks noRot="1" noChangeArrowheads="1" noTextEdit="1"/>
          </p:cNvSpPr>
          <p:nvPr>
            <p:ph type="sldImg"/>
          </p:nvPr>
        </p:nvSpPr>
        <p:spPr>
          <a:ln/>
        </p:spPr>
      </p:sp>
      <p:sp>
        <p:nvSpPr>
          <p:cNvPr id="542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p>
        </p:txBody>
      </p:sp>
    </p:spTree>
    <p:extLst>
      <p:ext uri="{BB962C8B-B14F-4D97-AF65-F5344CB8AC3E}">
        <p14:creationId xmlns:p14="http://schemas.microsoft.com/office/powerpoint/2010/main" val="22778368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fld id="{38FADF5F-184D-4A54-92CA-CDBC0582F9EC}" type="slidenum">
              <a:rPr lang="en-US" sz="1200">
                <a:latin typeface="Times New Roman" panose="02020603050405020304" pitchFamily="18" charset="0"/>
              </a:rPr>
              <a:pPr eaLnBrk="1" hangingPunct="1"/>
              <a:t>21</a:t>
            </a:fld>
            <a:endParaRPr lang="en-US" sz="1200">
              <a:latin typeface="Times New Roman" panose="02020603050405020304" pitchFamily="18" charset="0"/>
            </a:endParaRPr>
          </a:p>
        </p:txBody>
      </p:sp>
      <p:sp>
        <p:nvSpPr>
          <p:cNvPr id="55299" name="Rectangle 2"/>
          <p:cNvSpPr>
            <a:spLocks noRot="1" noChangeArrowheads="1" noTextEdit="1"/>
          </p:cNvSpPr>
          <p:nvPr>
            <p:ph type="sldImg"/>
          </p:nvPr>
        </p:nvSpPr>
        <p:spPr>
          <a:ln/>
        </p:spPr>
      </p:sp>
      <p:sp>
        <p:nvSpPr>
          <p:cNvPr id="553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p>
        </p:txBody>
      </p:sp>
    </p:spTree>
    <p:extLst>
      <p:ext uri="{BB962C8B-B14F-4D97-AF65-F5344CB8AC3E}">
        <p14:creationId xmlns:p14="http://schemas.microsoft.com/office/powerpoint/2010/main" val="22053448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fld id="{6F256D74-4C7C-4118-B0F0-2343F6BB21E2}" type="slidenum">
              <a:rPr lang="en-US" sz="1200">
                <a:latin typeface="Times New Roman" panose="02020603050405020304" pitchFamily="18" charset="0"/>
              </a:rPr>
              <a:pPr eaLnBrk="1" hangingPunct="1"/>
              <a:t>4</a:t>
            </a:fld>
            <a:endParaRPr lang="en-US" sz="1200">
              <a:latin typeface="Times New Roman" panose="02020603050405020304" pitchFamily="18" charset="0"/>
            </a:endParaRPr>
          </a:p>
        </p:txBody>
      </p:sp>
      <p:sp>
        <p:nvSpPr>
          <p:cNvPr id="37891" name="Rectangle 2"/>
          <p:cNvSpPr>
            <a:spLocks noRot="1" noChangeArrowheads="1" noTextEdit="1"/>
          </p:cNvSpPr>
          <p:nvPr>
            <p:ph type="sldImg"/>
          </p:nvPr>
        </p:nvSpPr>
        <p:spPr>
          <a:ln/>
        </p:spPr>
      </p:sp>
      <p:sp>
        <p:nvSpPr>
          <p:cNvPr id="378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p>
        </p:txBody>
      </p:sp>
    </p:spTree>
    <p:extLst>
      <p:ext uri="{BB962C8B-B14F-4D97-AF65-F5344CB8AC3E}">
        <p14:creationId xmlns:p14="http://schemas.microsoft.com/office/powerpoint/2010/main" val="177157139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fld id="{D691A390-BD83-4EC4-9140-14DEF5175FEE}" type="slidenum">
              <a:rPr lang="en-US" sz="1200">
                <a:latin typeface="Times New Roman" panose="02020603050405020304" pitchFamily="18" charset="0"/>
              </a:rPr>
              <a:pPr eaLnBrk="1" hangingPunct="1"/>
              <a:t>22</a:t>
            </a:fld>
            <a:endParaRPr lang="en-US" sz="1200">
              <a:latin typeface="Times New Roman" panose="02020603050405020304" pitchFamily="18" charset="0"/>
            </a:endParaRPr>
          </a:p>
        </p:txBody>
      </p:sp>
      <p:sp>
        <p:nvSpPr>
          <p:cNvPr id="56323" name="Rectangle 2"/>
          <p:cNvSpPr>
            <a:spLocks noRot="1" noChangeArrowheads="1" noTextEdit="1"/>
          </p:cNvSpPr>
          <p:nvPr>
            <p:ph type="sldImg"/>
          </p:nvPr>
        </p:nvSpPr>
        <p:spPr>
          <a:ln/>
        </p:spPr>
      </p:sp>
      <p:sp>
        <p:nvSpPr>
          <p:cNvPr id="563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p>
        </p:txBody>
      </p:sp>
    </p:spTree>
    <p:extLst>
      <p:ext uri="{BB962C8B-B14F-4D97-AF65-F5344CB8AC3E}">
        <p14:creationId xmlns:p14="http://schemas.microsoft.com/office/powerpoint/2010/main" val="308010404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fld id="{18F5126A-A010-4C47-8342-020715060EF0}" type="slidenum">
              <a:rPr lang="en-US" sz="1200">
                <a:latin typeface="Times New Roman" panose="02020603050405020304" pitchFamily="18" charset="0"/>
              </a:rPr>
              <a:pPr eaLnBrk="1" hangingPunct="1"/>
              <a:t>23</a:t>
            </a:fld>
            <a:endParaRPr lang="en-US" sz="1200">
              <a:latin typeface="Times New Roman" panose="02020603050405020304" pitchFamily="18" charset="0"/>
            </a:endParaRPr>
          </a:p>
        </p:txBody>
      </p:sp>
      <p:sp>
        <p:nvSpPr>
          <p:cNvPr id="57347" name="Rectangle 2"/>
          <p:cNvSpPr>
            <a:spLocks noRot="1" noChangeArrowheads="1" noTextEdit="1"/>
          </p:cNvSpPr>
          <p:nvPr>
            <p:ph type="sldImg"/>
          </p:nvPr>
        </p:nvSpPr>
        <p:spPr>
          <a:ln/>
        </p:spPr>
      </p:sp>
      <p:sp>
        <p:nvSpPr>
          <p:cNvPr id="573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p>
        </p:txBody>
      </p:sp>
    </p:spTree>
    <p:extLst>
      <p:ext uri="{BB962C8B-B14F-4D97-AF65-F5344CB8AC3E}">
        <p14:creationId xmlns:p14="http://schemas.microsoft.com/office/powerpoint/2010/main" val="325232008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fld id="{123407C0-86EA-4FC2-8C3E-102D7213C511}" type="slidenum">
              <a:rPr lang="en-US" sz="1200">
                <a:latin typeface="Times New Roman" panose="02020603050405020304" pitchFamily="18" charset="0"/>
              </a:rPr>
              <a:pPr eaLnBrk="1" hangingPunct="1"/>
              <a:t>24</a:t>
            </a:fld>
            <a:endParaRPr lang="en-US" sz="1200">
              <a:latin typeface="Times New Roman" panose="02020603050405020304" pitchFamily="18" charset="0"/>
            </a:endParaRPr>
          </a:p>
        </p:txBody>
      </p:sp>
      <p:sp>
        <p:nvSpPr>
          <p:cNvPr id="58371" name="Rectangle 2"/>
          <p:cNvSpPr>
            <a:spLocks noRot="1" noChangeArrowheads="1" noTextEdit="1"/>
          </p:cNvSpPr>
          <p:nvPr>
            <p:ph type="sldImg"/>
          </p:nvPr>
        </p:nvSpPr>
        <p:spPr>
          <a:ln/>
        </p:spPr>
      </p:sp>
      <p:sp>
        <p:nvSpPr>
          <p:cNvPr id="583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p>
        </p:txBody>
      </p:sp>
    </p:spTree>
    <p:extLst>
      <p:ext uri="{BB962C8B-B14F-4D97-AF65-F5344CB8AC3E}">
        <p14:creationId xmlns:p14="http://schemas.microsoft.com/office/powerpoint/2010/main" val="92591656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fld id="{2F982B20-CD8C-44BE-BCE2-054039FDD313}" type="slidenum">
              <a:rPr lang="en-US" sz="1200">
                <a:latin typeface="Times New Roman" panose="02020603050405020304" pitchFamily="18" charset="0"/>
              </a:rPr>
              <a:pPr eaLnBrk="1" hangingPunct="1"/>
              <a:t>25</a:t>
            </a:fld>
            <a:endParaRPr lang="en-US" sz="1200">
              <a:latin typeface="Times New Roman" panose="02020603050405020304" pitchFamily="18" charset="0"/>
            </a:endParaRPr>
          </a:p>
        </p:txBody>
      </p:sp>
      <p:sp>
        <p:nvSpPr>
          <p:cNvPr id="59395" name="Rectangle 2"/>
          <p:cNvSpPr>
            <a:spLocks noRot="1" noChangeArrowheads="1" noTextEdit="1"/>
          </p:cNvSpPr>
          <p:nvPr>
            <p:ph type="sldImg"/>
          </p:nvPr>
        </p:nvSpPr>
        <p:spPr>
          <a:ln/>
        </p:spPr>
      </p:sp>
      <p:sp>
        <p:nvSpPr>
          <p:cNvPr id="593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p>
        </p:txBody>
      </p:sp>
    </p:spTree>
    <p:extLst>
      <p:ext uri="{BB962C8B-B14F-4D97-AF65-F5344CB8AC3E}">
        <p14:creationId xmlns:p14="http://schemas.microsoft.com/office/powerpoint/2010/main" val="64230072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fld id="{551C2017-4A66-4475-A866-2D200EB64F7A}" type="slidenum">
              <a:rPr lang="en-US" sz="1200">
                <a:latin typeface="Times New Roman" panose="02020603050405020304" pitchFamily="18" charset="0"/>
              </a:rPr>
              <a:pPr eaLnBrk="1" hangingPunct="1"/>
              <a:t>26</a:t>
            </a:fld>
            <a:endParaRPr lang="en-US" sz="1200">
              <a:latin typeface="Times New Roman" panose="02020603050405020304" pitchFamily="18" charset="0"/>
            </a:endParaRPr>
          </a:p>
        </p:txBody>
      </p:sp>
      <p:sp>
        <p:nvSpPr>
          <p:cNvPr id="60419" name="Rectangle 2"/>
          <p:cNvSpPr>
            <a:spLocks noRot="1" noChangeArrowheads="1" noTextEdit="1"/>
          </p:cNvSpPr>
          <p:nvPr>
            <p:ph type="sldImg"/>
          </p:nvPr>
        </p:nvSpPr>
        <p:spPr>
          <a:ln/>
        </p:spPr>
      </p:sp>
      <p:sp>
        <p:nvSpPr>
          <p:cNvPr id="604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p>
        </p:txBody>
      </p:sp>
    </p:spTree>
    <p:extLst>
      <p:ext uri="{BB962C8B-B14F-4D97-AF65-F5344CB8AC3E}">
        <p14:creationId xmlns:p14="http://schemas.microsoft.com/office/powerpoint/2010/main" val="293727913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fld id="{B7425382-B7CC-4265-94D3-34F81E748FA7}" type="slidenum">
              <a:rPr lang="en-US" sz="1200">
                <a:latin typeface="Times New Roman" panose="02020603050405020304" pitchFamily="18" charset="0"/>
              </a:rPr>
              <a:pPr eaLnBrk="1" hangingPunct="1"/>
              <a:t>27</a:t>
            </a:fld>
            <a:endParaRPr lang="en-US" sz="1200">
              <a:latin typeface="Times New Roman" panose="02020603050405020304" pitchFamily="18" charset="0"/>
            </a:endParaRPr>
          </a:p>
        </p:txBody>
      </p:sp>
      <p:sp>
        <p:nvSpPr>
          <p:cNvPr id="61443" name="Rectangle 2"/>
          <p:cNvSpPr>
            <a:spLocks noRot="1" noChangeArrowheads="1" noTextEdit="1"/>
          </p:cNvSpPr>
          <p:nvPr>
            <p:ph type="sldImg"/>
          </p:nvPr>
        </p:nvSpPr>
        <p:spPr>
          <a:ln/>
        </p:spPr>
      </p:sp>
      <p:sp>
        <p:nvSpPr>
          <p:cNvPr id="614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p>
        </p:txBody>
      </p:sp>
    </p:spTree>
    <p:extLst>
      <p:ext uri="{BB962C8B-B14F-4D97-AF65-F5344CB8AC3E}">
        <p14:creationId xmlns:p14="http://schemas.microsoft.com/office/powerpoint/2010/main" val="84796700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fld id="{91442B40-1E7D-4C02-8080-27468C68ED8F}" type="slidenum">
              <a:rPr lang="en-US" sz="1200">
                <a:latin typeface="Times New Roman" panose="02020603050405020304" pitchFamily="18" charset="0"/>
              </a:rPr>
              <a:pPr eaLnBrk="1" hangingPunct="1"/>
              <a:t>28</a:t>
            </a:fld>
            <a:endParaRPr lang="en-US" sz="1200">
              <a:latin typeface="Times New Roman" panose="02020603050405020304" pitchFamily="18" charset="0"/>
            </a:endParaRPr>
          </a:p>
        </p:txBody>
      </p:sp>
      <p:sp>
        <p:nvSpPr>
          <p:cNvPr id="62467" name="Rectangle 2"/>
          <p:cNvSpPr>
            <a:spLocks noRot="1" noChangeArrowheads="1" noTextEdit="1"/>
          </p:cNvSpPr>
          <p:nvPr>
            <p:ph type="sldImg"/>
          </p:nvPr>
        </p:nvSpPr>
        <p:spPr>
          <a:ln/>
        </p:spPr>
      </p:sp>
      <p:sp>
        <p:nvSpPr>
          <p:cNvPr id="624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p>
        </p:txBody>
      </p:sp>
    </p:spTree>
    <p:extLst>
      <p:ext uri="{BB962C8B-B14F-4D97-AF65-F5344CB8AC3E}">
        <p14:creationId xmlns:p14="http://schemas.microsoft.com/office/powerpoint/2010/main" val="283749287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fld id="{F86ED09D-456A-41C6-BBCE-116B8B67FC31}" type="slidenum">
              <a:rPr lang="en-US" sz="1200">
                <a:latin typeface="Times New Roman" panose="02020603050405020304" pitchFamily="18" charset="0"/>
              </a:rPr>
              <a:pPr eaLnBrk="1" hangingPunct="1"/>
              <a:t>29</a:t>
            </a:fld>
            <a:endParaRPr lang="en-US" sz="1200">
              <a:latin typeface="Times New Roman" panose="02020603050405020304" pitchFamily="18" charset="0"/>
            </a:endParaRPr>
          </a:p>
        </p:txBody>
      </p:sp>
      <p:sp>
        <p:nvSpPr>
          <p:cNvPr id="63491" name="Rectangle 2"/>
          <p:cNvSpPr>
            <a:spLocks noRot="1" noChangeArrowheads="1" noTextEdit="1"/>
          </p:cNvSpPr>
          <p:nvPr>
            <p:ph type="sldImg"/>
          </p:nvPr>
        </p:nvSpPr>
        <p:spPr>
          <a:ln/>
        </p:spPr>
      </p:sp>
      <p:sp>
        <p:nvSpPr>
          <p:cNvPr id="634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p>
        </p:txBody>
      </p:sp>
    </p:spTree>
    <p:extLst>
      <p:ext uri="{BB962C8B-B14F-4D97-AF65-F5344CB8AC3E}">
        <p14:creationId xmlns:p14="http://schemas.microsoft.com/office/powerpoint/2010/main" val="2502838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fld id="{64A07CD6-C3C9-42A3-AA3D-9B9475DCDD83}" type="slidenum">
              <a:rPr lang="en-US" sz="1200">
                <a:latin typeface="Times New Roman" panose="02020603050405020304" pitchFamily="18" charset="0"/>
              </a:rPr>
              <a:pPr eaLnBrk="1" hangingPunct="1"/>
              <a:t>30</a:t>
            </a:fld>
            <a:endParaRPr lang="en-US" sz="1200">
              <a:latin typeface="Times New Roman" panose="02020603050405020304" pitchFamily="18" charset="0"/>
            </a:endParaRPr>
          </a:p>
        </p:txBody>
      </p:sp>
      <p:sp>
        <p:nvSpPr>
          <p:cNvPr id="64515" name="Rectangle 2"/>
          <p:cNvSpPr>
            <a:spLocks noRot="1" noChangeArrowheads="1" noTextEdit="1"/>
          </p:cNvSpPr>
          <p:nvPr>
            <p:ph type="sldImg"/>
          </p:nvPr>
        </p:nvSpPr>
        <p:spPr>
          <a:ln/>
        </p:spPr>
      </p:sp>
      <p:sp>
        <p:nvSpPr>
          <p:cNvPr id="645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p>
        </p:txBody>
      </p:sp>
    </p:spTree>
    <p:extLst>
      <p:ext uri="{BB962C8B-B14F-4D97-AF65-F5344CB8AC3E}">
        <p14:creationId xmlns:p14="http://schemas.microsoft.com/office/powerpoint/2010/main" val="398672088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fld id="{FC0F7388-955C-4D6B-A739-366A5AC03E01}" type="slidenum">
              <a:rPr lang="en-US" sz="1200">
                <a:latin typeface="Times New Roman" panose="02020603050405020304" pitchFamily="18" charset="0"/>
              </a:rPr>
              <a:pPr eaLnBrk="1" hangingPunct="1"/>
              <a:t>31</a:t>
            </a:fld>
            <a:endParaRPr lang="en-US" sz="1200">
              <a:latin typeface="Times New Roman" panose="02020603050405020304" pitchFamily="18" charset="0"/>
            </a:endParaRPr>
          </a:p>
        </p:txBody>
      </p:sp>
      <p:sp>
        <p:nvSpPr>
          <p:cNvPr id="65539" name="Rectangle 2"/>
          <p:cNvSpPr>
            <a:spLocks noRot="1" noChangeArrowheads="1" noTextEdit="1"/>
          </p:cNvSpPr>
          <p:nvPr>
            <p:ph type="sldImg"/>
          </p:nvPr>
        </p:nvSpPr>
        <p:spPr>
          <a:ln/>
        </p:spPr>
      </p:sp>
      <p:sp>
        <p:nvSpPr>
          <p:cNvPr id="655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p>
        </p:txBody>
      </p:sp>
    </p:spTree>
    <p:extLst>
      <p:ext uri="{BB962C8B-B14F-4D97-AF65-F5344CB8AC3E}">
        <p14:creationId xmlns:p14="http://schemas.microsoft.com/office/powerpoint/2010/main" val="10539907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fld id="{89DEADDE-09C5-465B-95E4-CF76167974FF}" type="slidenum">
              <a:rPr lang="en-US" sz="1200">
                <a:latin typeface="Times New Roman" panose="02020603050405020304" pitchFamily="18" charset="0"/>
              </a:rPr>
              <a:pPr eaLnBrk="1" hangingPunct="1"/>
              <a:t>5</a:t>
            </a:fld>
            <a:endParaRPr lang="en-US" sz="1200">
              <a:latin typeface="Times New Roman" panose="02020603050405020304" pitchFamily="18" charset="0"/>
            </a:endParaRPr>
          </a:p>
        </p:txBody>
      </p:sp>
      <p:sp>
        <p:nvSpPr>
          <p:cNvPr id="38915" name="Rectangle 2"/>
          <p:cNvSpPr>
            <a:spLocks noRot="1" noChangeArrowheads="1" noTextEdit="1"/>
          </p:cNvSpPr>
          <p:nvPr>
            <p:ph type="sldImg"/>
          </p:nvPr>
        </p:nvSpPr>
        <p:spPr>
          <a:ln/>
        </p:spPr>
      </p:sp>
      <p:sp>
        <p:nvSpPr>
          <p:cNvPr id="389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p>
        </p:txBody>
      </p:sp>
    </p:spTree>
    <p:extLst>
      <p:ext uri="{BB962C8B-B14F-4D97-AF65-F5344CB8AC3E}">
        <p14:creationId xmlns:p14="http://schemas.microsoft.com/office/powerpoint/2010/main" val="58584561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fld id="{6110DEC7-4DC8-48F7-BE92-21081AB8F97F}" type="slidenum">
              <a:rPr lang="en-US" sz="1200">
                <a:latin typeface="Times New Roman" panose="02020603050405020304" pitchFamily="18" charset="0"/>
              </a:rPr>
              <a:pPr eaLnBrk="1" hangingPunct="1"/>
              <a:t>32</a:t>
            </a:fld>
            <a:endParaRPr lang="en-US" sz="1200">
              <a:latin typeface="Times New Roman" panose="02020603050405020304" pitchFamily="18" charset="0"/>
            </a:endParaRPr>
          </a:p>
        </p:txBody>
      </p:sp>
      <p:sp>
        <p:nvSpPr>
          <p:cNvPr id="66563" name="Rectangle 2"/>
          <p:cNvSpPr>
            <a:spLocks noRot="1" noChangeArrowheads="1" noTextEdit="1"/>
          </p:cNvSpPr>
          <p:nvPr>
            <p:ph type="sldImg"/>
          </p:nvPr>
        </p:nvSpPr>
        <p:spPr>
          <a:ln/>
        </p:spPr>
      </p:sp>
      <p:sp>
        <p:nvSpPr>
          <p:cNvPr id="665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p>
        </p:txBody>
      </p:sp>
    </p:spTree>
    <p:extLst>
      <p:ext uri="{BB962C8B-B14F-4D97-AF65-F5344CB8AC3E}">
        <p14:creationId xmlns:p14="http://schemas.microsoft.com/office/powerpoint/2010/main" val="37165839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fld id="{199F5934-672F-4679-B40F-7C2D610EE174}" type="slidenum">
              <a:rPr lang="en-US" sz="1200">
                <a:latin typeface="Times New Roman" panose="02020603050405020304" pitchFamily="18" charset="0"/>
              </a:rPr>
              <a:pPr eaLnBrk="1" hangingPunct="1"/>
              <a:t>6</a:t>
            </a:fld>
            <a:endParaRPr lang="en-US" sz="1200">
              <a:latin typeface="Times New Roman" panose="02020603050405020304" pitchFamily="18" charset="0"/>
            </a:endParaRPr>
          </a:p>
        </p:txBody>
      </p:sp>
      <p:sp>
        <p:nvSpPr>
          <p:cNvPr id="39939" name="Rectangle 2"/>
          <p:cNvSpPr>
            <a:spLocks noRot="1" noChangeArrowheads="1" noTextEdit="1"/>
          </p:cNvSpPr>
          <p:nvPr>
            <p:ph type="sldImg"/>
          </p:nvPr>
        </p:nvSpPr>
        <p:spPr>
          <a:ln/>
        </p:spPr>
      </p:sp>
      <p:sp>
        <p:nvSpPr>
          <p:cNvPr id="399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p>
        </p:txBody>
      </p:sp>
    </p:spTree>
    <p:extLst>
      <p:ext uri="{BB962C8B-B14F-4D97-AF65-F5344CB8AC3E}">
        <p14:creationId xmlns:p14="http://schemas.microsoft.com/office/powerpoint/2010/main" val="29286730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fld id="{C5FB9D7F-4823-4687-A29F-5C911D7F64B5}" type="slidenum">
              <a:rPr lang="en-US" sz="1200">
                <a:latin typeface="Times New Roman" panose="02020603050405020304" pitchFamily="18" charset="0"/>
              </a:rPr>
              <a:pPr eaLnBrk="1" hangingPunct="1"/>
              <a:t>7</a:t>
            </a:fld>
            <a:endParaRPr lang="en-US" sz="1200">
              <a:latin typeface="Times New Roman" panose="02020603050405020304" pitchFamily="18" charset="0"/>
            </a:endParaRPr>
          </a:p>
        </p:txBody>
      </p:sp>
      <p:sp>
        <p:nvSpPr>
          <p:cNvPr id="40963" name="Rectangle 2"/>
          <p:cNvSpPr>
            <a:spLocks noRot="1" noChangeArrowheads="1" noTextEdit="1"/>
          </p:cNvSpPr>
          <p:nvPr>
            <p:ph type="sldImg"/>
          </p:nvPr>
        </p:nvSpPr>
        <p:spPr>
          <a:ln/>
        </p:spPr>
      </p:sp>
      <p:sp>
        <p:nvSpPr>
          <p:cNvPr id="409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p>
        </p:txBody>
      </p:sp>
    </p:spTree>
    <p:extLst>
      <p:ext uri="{BB962C8B-B14F-4D97-AF65-F5344CB8AC3E}">
        <p14:creationId xmlns:p14="http://schemas.microsoft.com/office/powerpoint/2010/main" val="15270739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Image Placeholder 1"/>
          <p:cNvSpPr>
            <a:spLocks noGrp="1" noRot="1" noChangeAspect="1" noTextEdit="1"/>
          </p:cNvSpPr>
          <p:nvPr>
            <p:ph type="sldImg"/>
          </p:nvPr>
        </p:nvSpPr>
        <p:spPr>
          <a:ln/>
        </p:spPr>
      </p:sp>
      <p:sp>
        <p:nvSpPr>
          <p:cNvPr id="4198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IE" smtClean="0"/>
          </a:p>
        </p:txBody>
      </p:sp>
      <p:sp>
        <p:nvSpPr>
          <p:cNvPr id="4198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fld id="{C126543B-5CF5-4B59-A2B6-DD53024E4420}" type="slidenum">
              <a:rPr lang="en-US" sz="1200">
                <a:latin typeface="Times New Roman" panose="02020603050405020304" pitchFamily="18" charset="0"/>
              </a:rPr>
              <a:pPr eaLnBrk="1" hangingPunct="1"/>
              <a:t>8</a:t>
            </a:fld>
            <a:endParaRPr lang="en-US" sz="1200">
              <a:latin typeface="Times New Roman" panose="02020603050405020304" pitchFamily="18" charset="0"/>
            </a:endParaRPr>
          </a:p>
        </p:txBody>
      </p:sp>
    </p:spTree>
    <p:extLst>
      <p:ext uri="{BB962C8B-B14F-4D97-AF65-F5344CB8AC3E}">
        <p14:creationId xmlns:p14="http://schemas.microsoft.com/office/powerpoint/2010/main" val="11903086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fld id="{240DB0BE-067D-49DC-B831-946CD769CCA7}" type="slidenum">
              <a:rPr lang="en-US" sz="1200">
                <a:latin typeface="Times New Roman" panose="02020603050405020304" pitchFamily="18" charset="0"/>
              </a:rPr>
              <a:pPr eaLnBrk="1" hangingPunct="1"/>
              <a:t>9</a:t>
            </a:fld>
            <a:endParaRPr lang="en-US" sz="1200">
              <a:latin typeface="Times New Roman" panose="02020603050405020304" pitchFamily="18" charset="0"/>
            </a:endParaRPr>
          </a:p>
        </p:txBody>
      </p:sp>
      <p:sp>
        <p:nvSpPr>
          <p:cNvPr id="43011" name="Rectangle 2"/>
          <p:cNvSpPr>
            <a:spLocks noRot="1" noChangeArrowheads="1" noTextEdit="1"/>
          </p:cNvSpPr>
          <p:nvPr>
            <p:ph type="sldImg"/>
          </p:nvPr>
        </p:nvSpPr>
        <p:spPr>
          <a:ln/>
        </p:spPr>
      </p:sp>
      <p:sp>
        <p:nvSpPr>
          <p:cNvPr id="430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p>
        </p:txBody>
      </p:sp>
    </p:spTree>
    <p:extLst>
      <p:ext uri="{BB962C8B-B14F-4D97-AF65-F5344CB8AC3E}">
        <p14:creationId xmlns:p14="http://schemas.microsoft.com/office/powerpoint/2010/main" val="4262369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fld id="{E895A2ED-BA2C-482A-B612-2AF5CDC99053}" type="slidenum">
              <a:rPr lang="en-US" sz="1200">
                <a:latin typeface="Times New Roman" panose="02020603050405020304" pitchFamily="18" charset="0"/>
              </a:rPr>
              <a:pPr eaLnBrk="1" hangingPunct="1"/>
              <a:t>10</a:t>
            </a:fld>
            <a:endParaRPr lang="en-US" sz="1200">
              <a:latin typeface="Times New Roman" panose="02020603050405020304" pitchFamily="18" charset="0"/>
            </a:endParaRPr>
          </a:p>
        </p:txBody>
      </p:sp>
      <p:sp>
        <p:nvSpPr>
          <p:cNvPr id="44035" name="Rectangle 2"/>
          <p:cNvSpPr>
            <a:spLocks noRot="1" noChangeArrowheads="1" noTextEdit="1"/>
          </p:cNvSpPr>
          <p:nvPr>
            <p:ph type="sldImg"/>
          </p:nvPr>
        </p:nvSpPr>
        <p:spPr>
          <a:ln/>
        </p:spPr>
      </p:sp>
      <p:sp>
        <p:nvSpPr>
          <p:cNvPr id="440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p>
        </p:txBody>
      </p:sp>
    </p:spTree>
    <p:extLst>
      <p:ext uri="{BB962C8B-B14F-4D97-AF65-F5344CB8AC3E}">
        <p14:creationId xmlns:p14="http://schemas.microsoft.com/office/powerpoint/2010/main" val="19193716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Slide Image Placeholder 1"/>
          <p:cNvSpPr>
            <a:spLocks noGrp="1" noRot="1" noChangeAspect="1" noTextEdit="1"/>
          </p:cNvSpPr>
          <p:nvPr>
            <p:ph type="sldImg"/>
          </p:nvPr>
        </p:nvSpPr>
        <p:spPr>
          <a:ln/>
        </p:spPr>
      </p:sp>
      <p:sp>
        <p:nvSpPr>
          <p:cNvPr id="4505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IE" smtClean="0"/>
          </a:p>
        </p:txBody>
      </p:sp>
      <p:sp>
        <p:nvSpPr>
          <p:cNvPr id="4506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fld id="{17AF5FC9-20AD-435B-83DD-5A63FF224E4B}" type="slidenum">
              <a:rPr lang="en-US" sz="1200">
                <a:latin typeface="Times New Roman" panose="02020603050405020304" pitchFamily="18" charset="0"/>
              </a:rPr>
              <a:pPr eaLnBrk="1" hangingPunct="1"/>
              <a:t>11</a:t>
            </a:fld>
            <a:endParaRPr lang="en-US" sz="1200">
              <a:latin typeface="Times New Roman" panose="02020603050405020304" pitchFamily="18" charset="0"/>
            </a:endParaRPr>
          </a:p>
        </p:txBody>
      </p:sp>
    </p:spTree>
    <p:extLst>
      <p:ext uri="{BB962C8B-B14F-4D97-AF65-F5344CB8AC3E}">
        <p14:creationId xmlns:p14="http://schemas.microsoft.com/office/powerpoint/2010/main" val="34778812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IE"/>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IE"/>
          </a:p>
        </p:txBody>
      </p:sp>
      <p:sp>
        <p:nvSpPr>
          <p:cNvPr id="4" name="Date Placeholder 3"/>
          <p:cNvSpPr>
            <a:spLocks noGrp="1"/>
          </p:cNvSpPr>
          <p:nvPr>
            <p:ph type="dt" sz="half" idx="10"/>
          </p:nvPr>
        </p:nvSpPr>
        <p:spPr/>
        <p:txBody>
          <a:bodyPr/>
          <a:lstStyle/>
          <a:p>
            <a:fld id="{6FA70D29-463A-43D6-BBEF-693D30580A1C}" type="datetimeFigureOut">
              <a:rPr lang="en-IE" smtClean="0"/>
              <a:t>27/03/2014</a:t>
            </a:fld>
            <a:endParaRPr lang="en-IE" dirty="0"/>
          </a:p>
        </p:txBody>
      </p:sp>
      <p:sp>
        <p:nvSpPr>
          <p:cNvPr id="5" name="Footer Placeholder 4"/>
          <p:cNvSpPr>
            <a:spLocks noGrp="1"/>
          </p:cNvSpPr>
          <p:nvPr>
            <p:ph type="ftr" sz="quarter" idx="11"/>
          </p:nvPr>
        </p:nvSpPr>
        <p:spPr/>
        <p:txBody>
          <a:bodyPr/>
          <a:lstStyle/>
          <a:p>
            <a:endParaRPr lang="en-IE" dirty="0"/>
          </a:p>
        </p:txBody>
      </p:sp>
      <p:sp>
        <p:nvSpPr>
          <p:cNvPr id="6" name="Slide Number Placeholder 5"/>
          <p:cNvSpPr>
            <a:spLocks noGrp="1"/>
          </p:cNvSpPr>
          <p:nvPr>
            <p:ph type="sldNum" sz="quarter" idx="12"/>
          </p:nvPr>
        </p:nvSpPr>
        <p:spPr/>
        <p:txBody>
          <a:bodyPr/>
          <a:lstStyle/>
          <a:p>
            <a:fld id="{EBE68B42-E6DC-4617-A539-0AE1AB06E68E}" type="slidenum">
              <a:rPr lang="en-IE" smtClean="0"/>
              <a:t>‹#›</a:t>
            </a:fld>
            <a:endParaRPr lang="en-IE" dirty="0"/>
          </a:p>
        </p:txBody>
      </p:sp>
    </p:spTree>
    <p:extLst>
      <p:ext uri="{BB962C8B-B14F-4D97-AF65-F5344CB8AC3E}">
        <p14:creationId xmlns:p14="http://schemas.microsoft.com/office/powerpoint/2010/main" val="14403799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E"/>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E"/>
          </a:p>
        </p:txBody>
      </p:sp>
      <p:sp>
        <p:nvSpPr>
          <p:cNvPr id="4" name="Date Placeholder 3"/>
          <p:cNvSpPr>
            <a:spLocks noGrp="1"/>
          </p:cNvSpPr>
          <p:nvPr>
            <p:ph type="dt" sz="half" idx="10"/>
          </p:nvPr>
        </p:nvSpPr>
        <p:spPr/>
        <p:txBody>
          <a:bodyPr/>
          <a:lstStyle/>
          <a:p>
            <a:fld id="{6FA70D29-463A-43D6-BBEF-693D30580A1C}" type="datetimeFigureOut">
              <a:rPr lang="en-IE" smtClean="0"/>
              <a:t>27/03/2014</a:t>
            </a:fld>
            <a:endParaRPr lang="en-IE" dirty="0"/>
          </a:p>
        </p:txBody>
      </p:sp>
      <p:sp>
        <p:nvSpPr>
          <p:cNvPr id="5" name="Footer Placeholder 4"/>
          <p:cNvSpPr>
            <a:spLocks noGrp="1"/>
          </p:cNvSpPr>
          <p:nvPr>
            <p:ph type="ftr" sz="quarter" idx="11"/>
          </p:nvPr>
        </p:nvSpPr>
        <p:spPr/>
        <p:txBody>
          <a:bodyPr/>
          <a:lstStyle/>
          <a:p>
            <a:endParaRPr lang="en-IE" dirty="0"/>
          </a:p>
        </p:txBody>
      </p:sp>
      <p:sp>
        <p:nvSpPr>
          <p:cNvPr id="6" name="Slide Number Placeholder 5"/>
          <p:cNvSpPr>
            <a:spLocks noGrp="1"/>
          </p:cNvSpPr>
          <p:nvPr>
            <p:ph type="sldNum" sz="quarter" idx="12"/>
          </p:nvPr>
        </p:nvSpPr>
        <p:spPr/>
        <p:txBody>
          <a:bodyPr/>
          <a:lstStyle/>
          <a:p>
            <a:fld id="{EBE68B42-E6DC-4617-A539-0AE1AB06E68E}" type="slidenum">
              <a:rPr lang="en-IE" smtClean="0"/>
              <a:t>‹#›</a:t>
            </a:fld>
            <a:endParaRPr lang="en-IE" dirty="0"/>
          </a:p>
        </p:txBody>
      </p:sp>
    </p:spTree>
    <p:extLst>
      <p:ext uri="{BB962C8B-B14F-4D97-AF65-F5344CB8AC3E}">
        <p14:creationId xmlns:p14="http://schemas.microsoft.com/office/powerpoint/2010/main" val="28178298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IE"/>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E"/>
          </a:p>
        </p:txBody>
      </p:sp>
      <p:sp>
        <p:nvSpPr>
          <p:cNvPr id="4" name="Date Placeholder 3"/>
          <p:cNvSpPr>
            <a:spLocks noGrp="1"/>
          </p:cNvSpPr>
          <p:nvPr>
            <p:ph type="dt" sz="half" idx="10"/>
          </p:nvPr>
        </p:nvSpPr>
        <p:spPr/>
        <p:txBody>
          <a:bodyPr/>
          <a:lstStyle/>
          <a:p>
            <a:fld id="{6FA70D29-463A-43D6-BBEF-693D30580A1C}" type="datetimeFigureOut">
              <a:rPr lang="en-IE" smtClean="0"/>
              <a:t>27/03/2014</a:t>
            </a:fld>
            <a:endParaRPr lang="en-IE" dirty="0"/>
          </a:p>
        </p:txBody>
      </p:sp>
      <p:sp>
        <p:nvSpPr>
          <p:cNvPr id="5" name="Footer Placeholder 4"/>
          <p:cNvSpPr>
            <a:spLocks noGrp="1"/>
          </p:cNvSpPr>
          <p:nvPr>
            <p:ph type="ftr" sz="quarter" idx="11"/>
          </p:nvPr>
        </p:nvSpPr>
        <p:spPr/>
        <p:txBody>
          <a:bodyPr/>
          <a:lstStyle/>
          <a:p>
            <a:endParaRPr lang="en-IE" dirty="0"/>
          </a:p>
        </p:txBody>
      </p:sp>
      <p:sp>
        <p:nvSpPr>
          <p:cNvPr id="6" name="Slide Number Placeholder 5"/>
          <p:cNvSpPr>
            <a:spLocks noGrp="1"/>
          </p:cNvSpPr>
          <p:nvPr>
            <p:ph type="sldNum" sz="quarter" idx="12"/>
          </p:nvPr>
        </p:nvSpPr>
        <p:spPr/>
        <p:txBody>
          <a:bodyPr/>
          <a:lstStyle/>
          <a:p>
            <a:fld id="{EBE68B42-E6DC-4617-A539-0AE1AB06E68E}" type="slidenum">
              <a:rPr lang="en-IE" smtClean="0"/>
              <a:t>‹#›</a:t>
            </a:fld>
            <a:endParaRPr lang="en-IE" dirty="0"/>
          </a:p>
        </p:txBody>
      </p:sp>
    </p:spTree>
    <p:extLst>
      <p:ext uri="{BB962C8B-B14F-4D97-AF65-F5344CB8AC3E}">
        <p14:creationId xmlns:p14="http://schemas.microsoft.com/office/powerpoint/2010/main" val="24995343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E"/>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E"/>
          </a:p>
        </p:txBody>
      </p:sp>
      <p:sp>
        <p:nvSpPr>
          <p:cNvPr id="4" name="Date Placeholder 3"/>
          <p:cNvSpPr>
            <a:spLocks noGrp="1"/>
          </p:cNvSpPr>
          <p:nvPr>
            <p:ph type="dt" sz="half" idx="10"/>
          </p:nvPr>
        </p:nvSpPr>
        <p:spPr/>
        <p:txBody>
          <a:bodyPr/>
          <a:lstStyle/>
          <a:p>
            <a:fld id="{6FA70D29-463A-43D6-BBEF-693D30580A1C}" type="datetimeFigureOut">
              <a:rPr lang="en-IE" smtClean="0"/>
              <a:t>27/03/2014</a:t>
            </a:fld>
            <a:endParaRPr lang="en-IE" dirty="0"/>
          </a:p>
        </p:txBody>
      </p:sp>
      <p:sp>
        <p:nvSpPr>
          <p:cNvPr id="5" name="Footer Placeholder 4"/>
          <p:cNvSpPr>
            <a:spLocks noGrp="1"/>
          </p:cNvSpPr>
          <p:nvPr>
            <p:ph type="ftr" sz="quarter" idx="11"/>
          </p:nvPr>
        </p:nvSpPr>
        <p:spPr/>
        <p:txBody>
          <a:bodyPr/>
          <a:lstStyle/>
          <a:p>
            <a:endParaRPr lang="en-IE" dirty="0"/>
          </a:p>
        </p:txBody>
      </p:sp>
      <p:sp>
        <p:nvSpPr>
          <p:cNvPr id="6" name="Slide Number Placeholder 5"/>
          <p:cNvSpPr>
            <a:spLocks noGrp="1"/>
          </p:cNvSpPr>
          <p:nvPr>
            <p:ph type="sldNum" sz="quarter" idx="12"/>
          </p:nvPr>
        </p:nvSpPr>
        <p:spPr/>
        <p:txBody>
          <a:bodyPr/>
          <a:lstStyle/>
          <a:p>
            <a:fld id="{EBE68B42-E6DC-4617-A539-0AE1AB06E68E}" type="slidenum">
              <a:rPr lang="en-IE" smtClean="0"/>
              <a:t>‹#›</a:t>
            </a:fld>
            <a:endParaRPr lang="en-IE" dirty="0"/>
          </a:p>
        </p:txBody>
      </p:sp>
    </p:spTree>
    <p:extLst>
      <p:ext uri="{BB962C8B-B14F-4D97-AF65-F5344CB8AC3E}">
        <p14:creationId xmlns:p14="http://schemas.microsoft.com/office/powerpoint/2010/main" val="22886900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IE"/>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FA70D29-463A-43D6-BBEF-693D30580A1C}" type="datetimeFigureOut">
              <a:rPr lang="en-IE" smtClean="0"/>
              <a:t>27/03/2014</a:t>
            </a:fld>
            <a:endParaRPr lang="en-IE" dirty="0"/>
          </a:p>
        </p:txBody>
      </p:sp>
      <p:sp>
        <p:nvSpPr>
          <p:cNvPr id="5" name="Footer Placeholder 4"/>
          <p:cNvSpPr>
            <a:spLocks noGrp="1"/>
          </p:cNvSpPr>
          <p:nvPr>
            <p:ph type="ftr" sz="quarter" idx="11"/>
          </p:nvPr>
        </p:nvSpPr>
        <p:spPr/>
        <p:txBody>
          <a:bodyPr/>
          <a:lstStyle/>
          <a:p>
            <a:endParaRPr lang="en-IE" dirty="0"/>
          </a:p>
        </p:txBody>
      </p:sp>
      <p:sp>
        <p:nvSpPr>
          <p:cNvPr id="6" name="Slide Number Placeholder 5"/>
          <p:cNvSpPr>
            <a:spLocks noGrp="1"/>
          </p:cNvSpPr>
          <p:nvPr>
            <p:ph type="sldNum" sz="quarter" idx="12"/>
          </p:nvPr>
        </p:nvSpPr>
        <p:spPr/>
        <p:txBody>
          <a:bodyPr/>
          <a:lstStyle/>
          <a:p>
            <a:fld id="{EBE68B42-E6DC-4617-A539-0AE1AB06E68E}" type="slidenum">
              <a:rPr lang="en-IE" smtClean="0"/>
              <a:t>‹#›</a:t>
            </a:fld>
            <a:endParaRPr lang="en-IE" dirty="0"/>
          </a:p>
        </p:txBody>
      </p:sp>
    </p:spTree>
    <p:extLst>
      <p:ext uri="{BB962C8B-B14F-4D97-AF65-F5344CB8AC3E}">
        <p14:creationId xmlns:p14="http://schemas.microsoft.com/office/powerpoint/2010/main" val="9397036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E"/>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E"/>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E"/>
          </a:p>
        </p:txBody>
      </p:sp>
      <p:sp>
        <p:nvSpPr>
          <p:cNvPr id="5" name="Date Placeholder 4"/>
          <p:cNvSpPr>
            <a:spLocks noGrp="1"/>
          </p:cNvSpPr>
          <p:nvPr>
            <p:ph type="dt" sz="half" idx="10"/>
          </p:nvPr>
        </p:nvSpPr>
        <p:spPr/>
        <p:txBody>
          <a:bodyPr/>
          <a:lstStyle/>
          <a:p>
            <a:fld id="{6FA70D29-463A-43D6-BBEF-693D30580A1C}" type="datetimeFigureOut">
              <a:rPr lang="en-IE" smtClean="0"/>
              <a:t>27/03/2014</a:t>
            </a:fld>
            <a:endParaRPr lang="en-IE" dirty="0"/>
          </a:p>
        </p:txBody>
      </p:sp>
      <p:sp>
        <p:nvSpPr>
          <p:cNvPr id="6" name="Footer Placeholder 5"/>
          <p:cNvSpPr>
            <a:spLocks noGrp="1"/>
          </p:cNvSpPr>
          <p:nvPr>
            <p:ph type="ftr" sz="quarter" idx="11"/>
          </p:nvPr>
        </p:nvSpPr>
        <p:spPr/>
        <p:txBody>
          <a:bodyPr/>
          <a:lstStyle/>
          <a:p>
            <a:endParaRPr lang="en-IE" dirty="0"/>
          </a:p>
        </p:txBody>
      </p:sp>
      <p:sp>
        <p:nvSpPr>
          <p:cNvPr id="7" name="Slide Number Placeholder 6"/>
          <p:cNvSpPr>
            <a:spLocks noGrp="1"/>
          </p:cNvSpPr>
          <p:nvPr>
            <p:ph type="sldNum" sz="quarter" idx="12"/>
          </p:nvPr>
        </p:nvSpPr>
        <p:spPr/>
        <p:txBody>
          <a:bodyPr/>
          <a:lstStyle/>
          <a:p>
            <a:fld id="{EBE68B42-E6DC-4617-A539-0AE1AB06E68E}" type="slidenum">
              <a:rPr lang="en-IE" smtClean="0"/>
              <a:t>‹#›</a:t>
            </a:fld>
            <a:endParaRPr lang="en-IE" dirty="0"/>
          </a:p>
        </p:txBody>
      </p:sp>
    </p:spTree>
    <p:extLst>
      <p:ext uri="{BB962C8B-B14F-4D97-AF65-F5344CB8AC3E}">
        <p14:creationId xmlns:p14="http://schemas.microsoft.com/office/powerpoint/2010/main" val="39554801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IE"/>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E"/>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E"/>
          </a:p>
        </p:txBody>
      </p:sp>
      <p:sp>
        <p:nvSpPr>
          <p:cNvPr id="7" name="Date Placeholder 6"/>
          <p:cNvSpPr>
            <a:spLocks noGrp="1"/>
          </p:cNvSpPr>
          <p:nvPr>
            <p:ph type="dt" sz="half" idx="10"/>
          </p:nvPr>
        </p:nvSpPr>
        <p:spPr/>
        <p:txBody>
          <a:bodyPr/>
          <a:lstStyle/>
          <a:p>
            <a:fld id="{6FA70D29-463A-43D6-BBEF-693D30580A1C}" type="datetimeFigureOut">
              <a:rPr lang="en-IE" smtClean="0"/>
              <a:t>27/03/2014</a:t>
            </a:fld>
            <a:endParaRPr lang="en-IE" dirty="0"/>
          </a:p>
        </p:txBody>
      </p:sp>
      <p:sp>
        <p:nvSpPr>
          <p:cNvPr id="8" name="Footer Placeholder 7"/>
          <p:cNvSpPr>
            <a:spLocks noGrp="1"/>
          </p:cNvSpPr>
          <p:nvPr>
            <p:ph type="ftr" sz="quarter" idx="11"/>
          </p:nvPr>
        </p:nvSpPr>
        <p:spPr/>
        <p:txBody>
          <a:bodyPr/>
          <a:lstStyle/>
          <a:p>
            <a:endParaRPr lang="en-IE" dirty="0"/>
          </a:p>
        </p:txBody>
      </p:sp>
      <p:sp>
        <p:nvSpPr>
          <p:cNvPr id="9" name="Slide Number Placeholder 8"/>
          <p:cNvSpPr>
            <a:spLocks noGrp="1"/>
          </p:cNvSpPr>
          <p:nvPr>
            <p:ph type="sldNum" sz="quarter" idx="12"/>
          </p:nvPr>
        </p:nvSpPr>
        <p:spPr/>
        <p:txBody>
          <a:bodyPr/>
          <a:lstStyle/>
          <a:p>
            <a:fld id="{EBE68B42-E6DC-4617-A539-0AE1AB06E68E}" type="slidenum">
              <a:rPr lang="en-IE" smtClean="0"/>
              <a:t>‹#›</a:t>
            </a:fld>
            <a:endParaRPr lang="en-IE" dirty="0"/>
          </a:p>
        </p:txBody>
      </p:sp>
    </p:spTree>
    <p:extLst>
      <p:ext uri="{BB962C8B-B14F-4D97-AF65-F5344CB8AC3E}">
        <p14:creationId xmlns:p14="http://schemas.microsoft.com/office/powerpoint/2010/main" val="22344717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E"/>
          </a:p>
        </p:txBody>
      </p:sp>
      <p:sp>
        <p:nvSpPr>
          <p:cNvPr id="3" name="Date Placeholder 2"/>
          <p:cNvSpPr>
            <a:spLocks noGrp="1"/>
          </p:cNvSpPr>
          <p:nvPr>
            <p:ph type="dt" sz="half" idx="10"/>
          </p:nvPr>
        </p:nvSpPr>
        <p:spPr/>
        <p:txBody>
          <a:bodyPr/>
          <a:lstStyle/>
          <a:p>
            <a:fld id="{6FA70D29-463A-43D6-BBEF-693D30580A1C}" type="datetimeFigureOut">
              <a:rPr lang="en-IE" smtClean="0"/>
              <a:t>27/03/2014</a:t>
            </a:fld>
            <a:endParaRPr lang="en-IE" dirty="0"/>
          </a:p>
        </p:txBody>
      </p:sp>
      <p:sp>
        <p:nvSpPr>
          <p:cNvPr id="4" name="Footer Placeholder 3"/>
          <p:cNvSpPr>
            <a:spLocks noGrp="1"/>
          </p:cNvSpPr>
          <p:nvPr>
            <p:ph type="ftr" sz="quarter" idx="11"/>
          </p:nvPr>
        </p:nvSpPr>
        <p:spPr/>
        <p:txBody>
          <a:bodyPr/>
          <a:lstStyle/>
          <a:p>
            <a:endParaRPr lang="en-IE" dirty="0"/>
          </a:p>
        </p:txBody>
      </p:sp>
      <p:sp>
        <p:nvSpPr>
          <p:cNvPr id="5" name="Slide Number Placeholder 4"/>
          <p:cNvSpPr>
            <a:spLocks noGrp="1"/>
          </p:cNvSpPr>
          <p:nvPr>
            <p:ph type="sldNum" sz="quarter" idx="12"/>
          </p:nvPr>
        </p:nvSpPr>
        <p:spPr/>
        <p:txBody>
          <a:bodyPr/>
          <a:lstStyle/>
          <a:p>
            <a:fld id="{EBE68B42-E6DC-4617-A539-0AE1AB06E68E}" type="slidenum">
              <a:rPr lang="en-IE" smtClean="0"/>
              <a:t>‹#›</a:t>
            </a:fld>
            <a:endParaRPr lang="en-IE" dirty="0"/>
          </a:p>
        </p:txBody>
      </p:sp>
    </p:spTree>
    <p:extLst>
      <p:ext uri="{BB962C8B-B14F-4D97-AF65-F5344CB8AC3E}">
        <p14:creationId xmlns:p14="http://schemas.microsoft.com/office/powerpoint/2010/main" val="27342691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FA70D29-463A-43D6-BBEF-693D30580A1C}" type="datetimeFigureOut">
              <a:rPr lang="en-IE" smtClean="0"/>
              <a:t>27/03/2014</a:t>
            </a:fld>
            <a:endParaRPr lang="en-IE" dirty="0"/>
          </a:p>
        </p:txBody>
      </p:sp>
      <p:sp>
        <p:nvSpPr>
          <p:cNvPr id="3" name="Footer Placeholder 2"/>
          <p:cNvSpPr>
            <a:spLocks noGrp="1"/>
          </p:cNvSpPr>
          <p:nvPr>
            <p:ph type="ftr" sz="quarter" idx="11"/>
          </p:nvPr>
        </p:nvSpPr>
        <p:spPr/>
        <p:txBody>
          <a:bodyPr/>
          <a:lstStyle/>
          <a:p>
            <a:endParaRPr lang="en-IE" dirty="0"/>
          </a:p>
        </p:txBody>
      </p:sp>
      <p:sp>
        <p:nvSpPr>
          <p:cNvPr id="4" name="Slide Number Placeholder 3"/>
          <p:cNvSpPr>
            <a:spLocks noGrp="1"/>
          </p:cNvSpPr>
          <p:nvPr>
            <p:ph type="sldNum" sz="quarter" idx="12"/>
          </p:nvPr>
        </p:nvSpPr>
        <p:spPr/>
        <p:txBody>
          <a:bodyPr/>
          <a:lstStyle/>
          <a:p>
            <a:fld id="{EBE68B42-E6DC-4617-A539-0AE1AB06E68E}" type="slidenum">
              <a:rPr lang="en-IE" smtClean="0"/>
              <a:t>‹#›</a:t>
            </a:fld>
            <a:endParaRPr lang="en-IE" dirty="0"/>
          </a:p>
        </p:txBody>
      </p:sp>
    </p:spTree>
    <p:extLst>
      <p:ext uri="{BB962C8B-B14F-4D97-AF65-F5344CB8AC3E}">
        <p14:creationId xmlns:p14="http://schemas.microsoft.com/office/powerpoint/2010/main" val="7567155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IE"/>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E"/>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FA70D29-463A-43D6-BBEF-693D30580A1C}" type="datetimeFigureOut">
              <a:rPr lang="en-IE" smtClean="0"/>
              <a:t>27/03/2014</a:t>
            </a:fld>
            <a:endParaRPr lang="en-IE" dirty="0"/>
          </a:p>
        </p:txBody>
      </p:sp>
      <p:sp>
        <p:nvSpPr>
          <p:cNvPr id="6" name="Footer Placeholder 5"/>
          <p:cNvSpPr>
            <a:spLocks noGrp="1"/>
          </p:cNvSpPr>
          <p:nvPr>
            <p:ph type="ftr" sz="quarter" idx="11"/>
          </p:nvPr>
        </p:nvSpPr>
        <p:spPr/>
        <p:txBody>
          <a:bodyPr/>
          <a:lstStyle/>
          <a:p>
            <a:endParaRPr lang="en-IE" dirty="0"/>
          </a:p>
        </p:txBody>
      </p:sp>
      <p:sp>
        <p:nvSpPr>
          <p:cNvPr id="7" name="Slide Number Placeholder 6"/>
          <p:cNvSpPr>
            <a:spLocks noGrp="1"/>
          </p:cNvSpPr>
          <p:nvPr>
            <p:ph type="sldNum" sz="quarter" idx="12"/>
          </p:nvPr>
        </p:nvSpPr>
        <p:spPr/>
        <p:txBody>
          <a:bodyPr/>
          <a:lstStyle/>
          <a:p>
            <a:fld id="{EBE68B42-E6DC-4617-A539-0AE1AB06E68E}" type="slidenum">
              <a:rPr lang="en-IE" smtClean="0"/>
              <a:t>‹#›</a:t>
            </a:fld>
            <a:endParaRPr lang="en-IE" dirty="0"/>
          </a:p>
        </p:txBody>
      </p:sp>
    </p:spTree>
    <p:extLst>
      <p:ext uri="{BB962C8B-B14F-4D97-AF65-F5344CB8AC3E}">
        <p14:creationId xmlns:p14="http://schemas.microsoft.com/office/powerpoint/2010/main" val="5597579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IE"/>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E"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FA70D29-463A-43D6-BBEF-693D30580A1C}" type="datetimeFigureOut">
              <a:rPr lang="en-IE" smtClean="0"/>
              <a:t>27/03/2014</a:t>
            </a:fld>
            <a:endParaRPr lang="en-IE" dirty="0"/>
          </a:p>
        </p:txBody>
      </p:sp>
      <p:sp>
        <p:nvSpPr>
          <p:cNvPr id="6" name="Footer Placeholder 5"/>
          <p:cNvSpPr>
            <a:spLocks noGrp="1"/>
          </p:cNvSpPr>
          <p:nvPr>
            <p:ph type="ftr" sz="quarter" idx="11"/>
          </p:nvPr>
        </p:nvSpPr>
        <p:spPr/>
        <p:txBody>
          <a:bodyPr/>
          <a:lstStyle/>
          <a:p>
            <a:endParaRPr lang="en-IE" dirty="0"/>
          </a:p>
        </p:txBody>
      </p:sp>
      <p:sp>
        <p:nvSpPr>
          <p:cNvPr id="7" name="Slide Number Placeholder 6"/>
          <p:cNvSpPr>
            <a:spLocks noGrp="1"/>
          </p:cNvSpPr>
          <p:nvPr>
            <p:ph type="sldNum" sz="quarter" idx="12"/>
          </p:nvPr>
        </p:nvSpPr>
        <p:spPr/>
        <p:txBody>
          <a:bodyPr/>
          <a:lstStyle/>
          <a:p>
            <a:fld id="{EBE68B42-E6DC-4617-A539-0AE1AB06E68E}" type="slidenum">
              <a:rPr lang="en-IE" smtClean="0"/>
              <a:t>‹#›</a:t>
            </a:fld>
            <a:endParaRPr lang="en-IE" dirty="0"/>
          </a:p>
        </p:txBody>
      </p:sp>
    </p:spTree>
    <p:extLst>
      <p:ext uri="{BB962C8B-B14F-4D97-AF65-F5344CB8AC3E}">
        <p14:creationId xmlns:p14="http://schemas.microsoft.com/office/powerpoint/2010/main" val="5492806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IE"/>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E"/>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FA70D29-463A-43D6-BBEF-693D30580A1C}" type="datetimeFigureOut">
              <a:rPr lang="en-IE" smtClean="0"/>
              <a:t>27/03/2014</a:t>
            </a:fld>
            <a:endParaRPr lang="en-IE"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E"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BE68B42-E6DC-4617-A539-0AE1AB06E68E}" type="slidenum">
              <a:rPr lang="en-IE" smtClean="0"/>
              <a:t>‹#›</a:t>
            </a:fld>
            <a:endParaRPr lang="en-IE" dirty="0"/>
          </a:p>
        </p:txBody>
      </p:sp>
      <p:pic>
        <p:nvPicPr>
          <p:cNvPr id="7" name="Picture 2" descr="C:\Users\Bryan\Desktop\MMUG\CS.DIT2.png"/>
          <p:cNvPicPr>
            <a:picLocks noChangeAspect="1" noChangeArrowheads="1"/>
          </p:cNvPicPr>
          <p:nvPr userDrawn="1"/>
        </p:nvPicPr>
        <p:blipFill>
          <a:blip r:embed="rId13" cstate="print">
            <a:extLst>
              <a:ext uri="{28A0092B-C50C-407E-A947-70E740481C1C}">
                <a14:useLocalDpi xmlns:a14="http://schemas.microsoft.com/office/drawing/2010/main" val="0"/>
              </a:ext>
            </a:extLst>
          </a:blip>
          <a:srcRect/>
          <a:stretch>
            <a:fillRect/>
          </a:stretch>
        </p:blipFill>
        <p:spPr bwMode="auto">
          <a:xfrm>
            <a:off x="4499992" y="5719526"/>
            <a:ext cx="1800200" cy="123786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http://www.dit.ie/media/logo/DIT_logocol.jpg"/>
          <p:cNvPicPr>
            <a:picLocks noChangeAspect="1" noChangeArrowheads="1"/>
          </p:cNvPicPr>
          <p:nvPr userDrawn="1"/>
        </p:nvPicPr>
        <p:blipFill>
          <a:blip r:embed="rId14" cstate="print">
            <a:extLst>
              <a:ext uri="{28A0092B-C50C-407E-A947-70E740481C1C}">
                <a14:useLocalDpi xmlns:a14="http://schemas.microsoft.com/office/drawing/2010/main" val="0"/>
              </a:ext>
            </a:extLst>
          </a:blip>
          <a:srcRect/>
          <a:stretch>
            <a:fillRect/>
          </a:stretch>
        </p:blipFill>
        <p:spPr bwMode="auto">
          <a:xfrm>
            <a:off x="3203848" y="5951008"/>
            <a:ext cx="792088" cy="7903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35657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mk:@MSITStore:C:\Users\Bryan%20Duggan\Documents\eBooks\GameProgramming\Game\Wordware%5b1%5d.Publishing.Programming.Game.AI.by.Example.ISBN1556220782.chm::/9482final/images/fig224_01_0.jpg"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IE" dirty="0" smtClean="0"/>
              <a:t>Game AI/Game Engines 2</a:t>
            </a:r>
            <a:br>
              <a:rPr lang="en-IE" dirty="0" smtClean="0"/>
            </a:br>
            <a:r>
              <a:rPr lang="en-IE" dirty="0" err="1" smtClean="0"/>
              <a:t>Pathfinding</a:t>
            </a:r>
            <a:endParaRPr lang="en-IE" dirty="0"/>
          </a:p>
        </p:txBody>
      </p:sp>
      <p:sp>
        <p:nvSpPr>
          <p:cNvPr id="3" name="Subtitle 2"/>
          <p:cNvSpPr>
            <a:spLocks noGrp="1"/>
          </p:cNvSpPr>
          <p:nvPr>
            <p:ph type="subTitle" idx="1"/>
          </p:nvPr>
        </p:nvSpPr>
        <p:spPr/>
        <p:txBody>
          <a:bodyPr/>
          <a:lstStyle/>
          <a:p>
            <a:r>
              <a:rPr lang="en-IE" dirty="0" smtClean="0"/>
              <a:t>Dr Bryan Duggan</a:t>
            </a:r>
          </a:p>
          <a:p>
            <a:r>
              <a:rPr lang="en-IE" dirty="0" smtClean="0"/>
              <a:t>Dublin Institute of Technology</a:t>
            </a:r>
            <a:endParaRPr lang="en-IE" dirty="0"/>
          </a:p>
        </p:txBody>
      </p:sp>
    </p:spTree>
    <p:extLst>
      <p:ext uri="{BB962C8B-B14F-4D97-AF65-F5344CB8AC3E}">
        <p14:creationId xmlns:p14="http://schemas.microsoft.com/office/powerpoint/2010/main" val="130222002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pPr eaLnBrk="1" hangingPunct="1"/>
            <a:r>
              <a:rPr lang="en-IE" smtClean="0"/>
              <a:t>Graph Traversal</a:t>
            </a:r>
            <a:endParaRPr lang="en-US" smtClean="0"/>
          </a:p>
        </p:txBody>
      </p:sp>
      <p:sp>
        <p:nvSpPr>
          <p:cNvPr id="11267" name="Rectangle 3" descr="Rectangle: Click to edit Master text styles&#10;Second level&#10;Third level&#10;Fourth level&#10;Fifth level"/>
          <p:cNvSpPr>
            <a:spLocks noGrp="1" noChangeArrowheads="1"/>
          </p:cNvSpPr>
          <p:nvPr>
            <p:ph type="body" idx="1"/>
          </p:nvPr>
        </p:nvSpPr>
        <p:spPr/>
        <p:txBody>
          <a:bodyPr/>
          <a:lstStyle/>
          <a:p>
            <a:pPr eaLnBrk="1" hangingPunct="1">
              <a:lnSpc>
                <a:spcPct val="90000"/>
              </a:lnSpc>
            </a:pPr>
            <a:r>
              <a:rPr lang="en-IE" smtClean="0"/>
              <a:t>Depth first search</a:t>
            </a:r>
          </a:p>
          <a:p>
            <a:pPr lvl="1" eaLnBrk="1" hangingPunct="1">
              <a:lnSpc>
                <a:spcPct val="90000"/>
              </a:lnSpc>
            </a:pPr>
            <a:r>
              <a:rPr lang="en-IE" smtClean="0"/>
              <a:t>Exists – Use a stack to push edges</a:t>
            </a:r>
          </a:p>
          <a:p>
            <a:pPr eaLnBrk="1" hangingPunct="1">
              <a:lnSpc>
                <a:spcPct val="90000"/>
              </a:lnSpc>
            </a:pPr>
            <a:r>
              <a:rPr lang="en-IE" smtClean="0"/>
              <a:t>Breath first search – Use a queue</a:t>
            </a:r>
          </a:p>
          <a:p>
            <a:pPr lvl="1" eaLnBrk="1" hangingPunct="1">
              <a:lnSpc>
                <a:spcPct val="90000"/>
              </a:lnSpc>
            </a:pPr>
            <a:r>
              <a:rPr lang="en-IE" smtClean="0"/>
              <a:t>Least number of nodes</a:t>
            </a:r>
          </a:p>
          <a:p>
            <a:pPr eaLnBrk="1" hangingPunct="1">
              <a:lnSpc>
                <a:spcPct val="90000"/>
              </a:lnSpc>
            </a:pPr>
            <a:r>
              <a:rPr lang="en-IE" smtClean="0"/>
              <a:t>Dijkstra’s Algorithm</a:t>
            </a:r>
          </a:p>
          <a:p>
            <a:pPr lvl="1" eaLnBrk="1" hangingPunct="1">
              <a:lnSpc>
                <a:spcPct val="90000"/>
              </a:lnSpc>
            </a:pPr>
            <a:r>
              <a:rPr lang="en-IE" smtClean="0"/>
              <a:t>Lowest cost path to all other nodes</a:t>
            </a:r>
          </a:p>
          <a:p>
            <a:pPr eaLnBrk="1" hangingPunct="1">
              <a:lnSpc>
                <a:spcPct val="90000"/>
              </a:lnSpc>
            </a:pPr>
            <a:r>
              <a:rPr lang="en-IE" smtClean="0"/>
              <a:t>A*</a:t>
            </a:r>
          </a:p>
          <a:p>
            <a:pPr lvl="1" eaLnBrk="1" hangingPunct="1">
              <a:lnSpc>
                <a:spcPct val="90000"/>
              </a:lnSpc>
            </a:pPr>
            <a:r>
              <a:rPr lang="en-IE" smtClean="0"/>
              <a:t>Lowest cost path to a destination</a:t>
            </a:r>
          </a:p>
          <a:p>
            <a:pPr lvl="1" eaLnBrk="1" hangingPunct="1">
              <a:lnSpc>
                <a:spcPct val="90000"/>
              </a:lnSpc>
            </a:pPr>
            <a:endParaRPr lang="en-US" smtClean="0"/>
          </a:p>
        </p:txBody>
      </p:sp>
    </p:spTree>
    <p:extLst>
      <p:ext uri="{BB962C8B-B14F-4D97-AF65-F5344CB8AC3E}">
        <p14:creationId xmlns:p14="http://schemas.microsoft.com/office/powerpoint/2010/main" val="48391241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Content Placeholder 2" descr="Rectangle: Click to edit Master text styles&#10;Second level&#10;Third level&#10;Fourth level&#10;Fifth level"/>
          <p:cNvSpPr>
            <a:spLocks noGrp="1"/>
          </p:cNvSpPr>
          <p:nvPr>
            <p:ph idx="1"/>
          </p:nvPr>
        </p:nvSpPr>
        <p:spPr>
          <a:xfrm>
            <a:off x="0" y="0"/>
            <a:ext cx="4267200" cy="6019800"/>
          </a:xfrm>
        </p:spPr>
        <p:txBody>
          <a:bodyPr>
            <a:normAutofit fontScale="92500"/>
          </a:bodyPr>
          <a:lstStyle/>
          <a:p>
            <a:pPr>
              <a:buFont typeface="Wingdings" panose="05000000000000000000" pitchFamily="2" charset="2"/>
              <a:buNone/>
            </a:pPr>
            <a:r>
              <a:rPr lang="en-IE" sz="1400" b="1" smtClean="0">
                <a:latin typeface="Courier New" panose="02070309020205020404" pitchFamily="49" charset="0"/>
                <a:cs typeface="Courier New" panose="02070309020205020404" pitchFamily="49" charset="0"/>
              </a:rPr>
              <a:t>template &lt;class graph_type&gt;</a:t>
            </a:r>
          </a:p>
          <a:p>
            <a:pPr>
              <a:buFont typeface="Wingdings" panose="05000000000000000000" pitchFamily="2" charset="2"/>
              <a:buNone/>
            </a:pPr>
            <a:r>
              <a:rPr lang="en-IE" sz="1400" b="1" smtClean="0">
                <a:latin typeface="Courier New" panose="02070309020205020404" pitchFamily="49" charset="0"/>
                <a:cs typeface="Courier New" panose="02070309020205020404" pitchFamily="49" charset="0"/>
              </a:rPr>
              <a:t>bool Graph_SearchDFS&lt;graph_type&gt;::Search()</a:t>
            </a:r>
          </a:p>
          <a:p>
            <a:pPr>
              <a:buFont typeface="Wingdings" panose="05000000000000000000" pitchFamily="2" charset="2"/>
              <a:buNone/>
            </a:pPr>
            <a:r>
              <a:rPr lang="en-IE" sz="1400" b="1" smtClean="0">
                <a:latin typeface="Courier New" panose="02070309020205020404" pitchFamily="49" charset="0"/>
                <a:cs typeface="Courier New" panose="02070309020205020404" pitchFamily="49" charset="0"/>
              </a:rPr>
              <a:t>{</a:t>
            </a:r>
          </a:p>
          <a:p>
            <a:pPr>
              <a:buFont typeface="Wingdings" panose="05000000000000000000" pitchFamily="2" charset="2"/>
              <a:buNone/>
            </a:pPr>
            <a:r>
              <a:rPr lang="en-IE" sz="1400" b="1" smtClean="0">
                <a:latin typeface="Courier New" panose="02070309020205020404" pitchFamily="49" charset="0"/>
                <a:cs typeface="Courier New" panose="02070309020205020404" pitchFamily="49" charset="0"/>
              </a:rPr>
              <a:t>  //create a std stack of pointers to edges</a:t>
            </a:r>
          </a:p>
          <a:p>
            <a:pPr>
              <a:buFont typeface="Wingdings" panose="05000000000000000000" pitchFamily="2" charset="2"/>
              <a:buNone/>
            </a:pPr>
            <a:r>
              <a:rPr lang="en-IE" sz="1400" b="1" smtClean="0">
                <a:latin typeface="Courier New" panose="02070309020205020404" pitchFamily="49" charset="0"/>
                <a:cs typeface="Courier New" panose="02070309020205020404" pitchFamily="49" charset="0"/>
              </a:rPr>
              <a:t>  std::stack&lt;const Edge*&gt; stack;</a:t>
            </a:r>
          </a:p>
          <a:p>
            <a:pPr>
              <a:buFont typeface="Wingdings" panose="05000000000000000000" pitchFamily="2" charset="2"/>
              <a:buNone/>
            </a:pPr>
            <a:r>
              <a:rPr lang="en-IE" sz="1400" b="1" smtClean="0">
                <a:latin typeface="Courier New" panose="02070309020205020404" pitchFamily="49" charset="0"/>
                <a:cs typeface="Courier New" panose="02070309020205020404" pitchFamily="49" charset="0"/>
              </a:rPr>
              <a:t>  //create a dummy edge and put on the stack</a:t>
            </a:r>
          </a:p>
          <a:p>
            <a:pPr>
              <a:buFont typeface="Wingdings" panose="05000000000000000000" pitchFamily="2" charset="2"/>
              <a:buNone/>
            </a:pPr>
            <a:r>
              <a:rPr lang="en-IE" sz="1400" b="1" smtClean="0">
                <a:latin typeface="Courier New" panose="02070309020205020404" pitchFamily="49" charset="0"/>
                <a:cs typeface="Courier New" panose="02070309020205020404" pitchFamily="49" charset="0"/>
              </a:rPr>
              <a:t>  Edge Dummy(m_iSource, m_iSource, 0);</a:t>
            </a:r>
          </a:p>
          <a:p>
            <a:pPr>
              <a:buFont typeface="Wingdings" panose="05000000000000000000" pitchFamily="2" charset="2"/>
              <a:buNone/>
            </a:pPr>
            <a:r>
              <a:rPr lang="en-IE" sz="1400" b="1" smtClean="0">
                <a:latin typeface="Courier New" panose="02070309020205020404" pitchFamily="49" charset="0"/>
                <a:cs typeface="Courier New" panose="02070309020205020404" pitchFamily="49" charset="0"/>
              </a:rPr>
              <a:t>  stack.push(&amp;Dummy);</a:t>
            </a:r>
          </a:p>
          <a:p>
            <a:pPr>
              <a:buFont typeface="Wingdings" panose="05000000000000000000" pitchFamily="2" charset="2"/>
              <a:buNone/>
            </a:pPr>
            <a:r>
              <a:rPr lang="en-IE" sz="1400" b="1" smtClean="0">
                <a:latin typeface="Courier New" panose="02070309020205020404" pitchFamily="49" charset="0"/>
                <a:cs typeface="Courier New" panose="02070309020205020404" pitchFamily="49" charset="0"/>
              </a:rPr>
              <a:t>  //while there are edges on the stack keep searching</a:t>
            </a:r>
          </a:p>
          <a:p>
            <a:pPr>
              <a:buFont typeface="Wingdings" panose="05000000000000000000" pitchFamily="2" charset="2"/>
              <a:buNone/>
            </a:pPr>
            <a:r>
              <a:rPr lang="en-IE" sz="1400" b="1" smtClean="0">
                <a:latin typeface="Courier New" panose="02070309020205020404" pitchFamily="49" charset="0"/>
                <a:cs typeface="Courier New" panose="02070309020205020404" pitchFamily="49" charset="0"/>
              </a:rPr>
              <a:t>  while (!stack.empty())</a:t>
            </a:r>
          </a:p>
          <a:p>
            <a:pPr>
              <a:buFont typeface="Wingdings" panose="05000000000000000000" pitchFamily="2" charset="2"/>
              <a:buNone/>
            </a:pPr>
            <a:r>
              <a:rPr lang="en-IE" sz="1400" b="1" smtClean="0">
                <a:latin typeface="Courier New" panose="02070309020205020404" pitchFamily="49" charset="0"/>
                <a:cs typeface="Courier New" panose="02070309020205020404" pitchFamily="49" charset="0"/>
              </a:rPr>
              <a:t>  {</a:t>
            </a:r>
          </a:p>
          <a:p>
            <a:pPr>
              <a:buFont typeface="Wingdings" panose="05000000000000000000" pitchFamily="2" charset="2"/>
              <a:buNone/>
            </a:pPr>
            <a:r>
              <a:rPr lang="en-IE" sz="1400" b="1" smtClean="0">
                <a:latin typeface="Courier New" panose="02070309020205020404" pitchFamily="49" charset="0"/>
                <a:cs typeface="Courier New" panose="02070309020205020404" pitchFamily="49" charset="0"/>
              </a:rPr>
              <a:t>    //grab the next edge</a:t>
            </a:r>
          </a:p>
          <a:p>
            <a:pPr>
              <a:buFont typeface="Wingdings" panose="05000000000000000000" pitchFamily="2" charset="2"/>
              <a:buNone/>
            </a:pPr>
            <a:r>
              <a:rPr lang="en-IE" sz="1400" b="1" smtClean="0">
                <a:latin typeface="Courier New" panose="02070309020205020404" pitchFamily="49" charset="0"/>
                <a:cs typeface="Courier New" panose="02070309020205020404" pitchFamily="49" charset="0"/>
              </a:rPr>
              <a:t>    const Edge* Next = stack.top();</a:t>
            </a:r>
          </a:p>
          <a:p>
            <a:pPr>
              <a:buFont typeface="Wingdings" panose="05000000000000000000" pitchFamily="2" charset="2"/>
              <a:buNone/>
            </a:pPr>
            <a:r>
              <a:rPr lang="en-IE" sz="1400" b="1" smtClean="0">
                <a:latin typeface="Courier New" panose="02070309020205020404" pitchFamily="49" charset="0"/>
                <a:cs typeface="Courier New" panose="02070309020205020404" pitchFamily="49" charset="0"/>
              </a:rPr>
              <a:t>    //remove the edge from the stack</a:t>
            </a:r>
          </a:p>
          <a:p>
            <a:pPr>
              <a:buFont typeface="Wingdings" panose="05000000000000000000" pitchFamily="2" charset="2"/>
              <a:buNone/>
            </a:pPr>
            <a:r>
              <a:rPr lang="en-IE" sz="1400" b="1" smtClean="0">
                <a:latin typeface="Courier New" panose="02070309020205020404" pitchFamily="49" charset="0"/>
                <a:cs typeface="Courier New" panose="02070309020205020404" pitchFamily="49" charset="0"/>
              </a:rPr>
              <a:t>    stack.pop();</a:t>
            </a:r>
          </a:p>
          <a:p>
            <a:pPr>
              <a:buFont typeface="Wingdings" panose="05000000000000000000" pitchFamily="2" charset="2"/>
              <a:buNone/>
            </a:pPr>
            <a:r>
              <a:rPr lang="en-IE" sz="1400" b="1" smtClean="0">
                <a:latin typeface="Courier New" panose="02070309020205020404" pitchFamily="49" charset="0"/>
                <a:cs typeface="Courier New" panose="02070309020205020404" pitchFamily="49" charset="0"/>
              </a:rPr>
              <a:t>    //make a note of the parent of the node this edge points to</a:t>
            </a:r>
          </a:p>
          <a:p>
            <a:pPr>
              <a:buFont typeface="Wingdings" panose="05000000000000000000" pitchFamily="2" charset="2"/>
              <a:buNone/>
            </a:pPr>
            <a:r>
              <a:rPr lang="en-IE" sz="1400" b="1" smtClean="0">
                <a:latin typeface="Courier New" panose="02070309020205020404" pitchFamily="49" charset="0"/>
                <a:cs typeface="Courier New" panose="02070309020205020404" pitchFamily="49" charset="0"/>
              </a:rPr>
              <a:t>    m_Route[Next-&gt;To] = Next-&gt;From();</a:t>
            </a:r>
          </a:p>
          <a:p>
            <a:pPr>
              <a:buFont typeface="Wingdings" panose="05000000000000000000" pitchFamily="2" charset="2"/>
              <a:buNone/>
            </a:pPr>
            <a:r>
              <a:rPr lang="en-IE" sz="1400" b="1" smtClean="0">
                <a:latin typeface="Courier New" panose="02070309020205020404" pitchFamily="49" charset="0"/>
                <a:cs typeface="Courier New" panose="02070309020205020404" pitchFamily="49" charset="0"/>
              </a:rPr>
              <a:t>    //and mark it visited</a:t>
            </a:r>
          </a:p>
          <a:p>
            <a:pPr>
              <a:buFont typeface="Wingdings" panose="05000000000000000000" pitchFamily="2" charset="2"/>
              <a:buNone/>
            </a:pPr>
            <a:r>
              <a:rPr lang="en-IE" sz="1400" b="1" smtClean="0">
                <a:latin typeface="Courier New" panose="02070309020205020404" pitchFamily="49" charset="0"/>
                <a:cs typeface="Courier New" panose="02070309020205020404" pitchFamily="49" charset="0"/>
              </a:rPr>
              <a:t>    m_Visited[Next-&gt;To()] = visited;</a:t>
            </a:r>
          </a:p>
          <a:p>
            <a:pPr>
              <a:buFont typeface="Wingdings" panose="05000000000000000000" pitchFamily="2" charset="2"/>
              <a:buNone/>
            </a:pPr>
            <a:r>
              <a:rPr lang="en-IE" sz="1400" b="1" smtClean="0">
                <a:latin typeface="Courier New" panose="02070309020205020404" pitchFamily="49" charset="0"/>
                <a:cs typeface="Courier New" panose="02070309020205020404" pitchFamily="49" charset="0"/>
              </a:rPr>
              <a:t>    //if the target has been found the method can return success</a:t>
            </a:r>
          </a:p>
        </p:txBody>
      </p:sp>
      <p:sp>
        <p:nvSpPr>
          <p:cNvPr id="12291" name="Rectangle 3"/>
          <p:cNvSpPr>
            <a:spLocks noChangeArrowheads="1"/>
          </p:cNvSpPr>
          <p:nvPr/>
        </p:nvSpPr>
        <p:spPr bwMode="auto">
          <a:xfrm>
            <a:off x="4267200" y="0"/>
            <a:ext cx="4572000" cy="674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algn="l" eaLnBrk="1" hangingPunct="1"/>
            <a:r>
              <a:rPr lang="en-IE" sz="1600" b="1">
                <a:latin typeface="Courier New" panose="02070309020205020404" pitchFamily="49" charset="0"/>
                <a:cs typeface="Courier New" panose="02070309020205020404" pitchFamily="49" charset="0"/>
              </a:rPr>
              <a:t>if (Next-&gt;To() == m_iTarget)</a:t>
            </a:r>
          </a:p>
          <a:p>
            <a:pPr algn="l" eaLnBrk="1" hangingPunct="1"/>
            <a:r>
              <a:rPr lang="en-IE" sz="1600" b="1">
                <a:latin typeface="Courier New" panose="02070309020205020404" pitchFamily="49" charset="0"/>
                <a:cs typeface="Courier New" panose="02070309020205020404" pitchFamily="49" charset="0"/>
              </a:rPr>
              <a:t>    {</a:t>
            </a:r>
          </a:p>
          <a:p>
            <a:pPr algn="l" eaLnBrk="1" hangingPunct="1"/>
            <a:r>
              <a:rPr lang="en-IE" sz="1600" b="1">
                <a:latin typeface="Courier New" panose="02070309020205020404" pitchFamily="49" charset="0"/>
                <a:cs typeface="Courier New" panose="02070309020205020404" pitchFamily="49" charset="0"/>
              </a:rPr>
              <a:t>      return true;</a:t>
            </a:r>
          </a:p>
          <a:p>
            <a:pPr algn="l" eaLnBrk="1" hangingPunct="1"/>
            <a:r>
              <a:rPr lang="en-IE" sz="1600" b="1">
                <a:latin typeface="Courier New" panose="02070309020205020404" pitchFamily="49" charset="0"/>
                <a:cs typeface="Courier New" panose="02070309020205020404" pitchFamily="49" charset="0"/>
              </a:rPr>
              <a:t>    }</a:t>
            </a:r>
          </a:p>
          <a:p>
            <a:pPr algn="l" eaLnBrk="1" hangingPunct="1"/>
            <a:r>
              <a:rPr lang="en-IE" sz="1600" b="1">
                <a:latin typeface="Courier New" panose="02070309020205020404" pitchFamily="49" charset="0"/>
                <a:cs typeface="Courier New" panose="02070309020205020404" pitchFamily="49" charset="0"/>
              </a:rPr>
              <a:t>    //push the edges leading from the node this edge points to onto</a:t>
            </a:r>
          </a:p>
          <a:p>
            <a:pPr algn="l" eaLnBrk="1" hangingPunct="1"/>
            <a:r>
              <a:rPr lang="en-IE" sz="1600" b="1">
                <a:latin typeface="Courier New" panose="02070309020205020404" pitchFamily="49" charset="0"/>
                <a:cs typeface="Courier New" panose="02070309020205020404" pitchFamily="49" charset="0"/>
              </a:rPr>
              <a:t>    //the stack (provided the edge does not point to a previously</a:t>
            </a:r>
          </a:p>
          <a:p>
            <a:pPr algn="l" eaLnBrk="1" hangingPunct="1"/>
            <a:r>
              <a:rPr lang="en-IE" sz="1600" b="1">
                <a:latin typeface="Courier New" panose="02070309020205020404" pitchFamily="49" charset="0"/>
                <a:cs typeface="Courier New" panose="02070309020205020404" pitchFamily="49" charset="0"/>
              </a:rPr>
              <a:t>    //visited node)</a:t>
            </a:r>
          </a:p>
          <a:p>
            <a:pPr algn="l" eaLnBrk="1" hangingPunct="1"/>
            <a:r>
              <a:rPr lang="en-IE" sz="1600" b="1">
                <a:latin typeface="Courier New" panose="02070309020205020404" pitchFamily="49" charset="0"/>
                <a:cs typeface="Courier New" panose="02070309020205020404" pitchFamily="49" charset="0"/>
              </a:rPr>
              <a:t>    graph_type::ConstEdgeIterator ConstEdgeItr(m_Graph, Next-&gt;To());</a:t>
            </a:r>
          </a:p>
          <a:p>
            <a:pPr algn="l" eaLnBrk="1" hangingPunct="1"/>
            <a:r>
              <a:rPr lang="en-IE" sz="1600" b="1">
                <a:latin typeface="Courier New" panose="02070309020205020404" pitchFamily="49" charset="0"/>
                <a:cs typeface="Courier New" panose="02070309020205020404" pitchFamily="49" charset="0"/>
              </a:rPr>
              <a:t>    for (const Edge* pE=ConstEdgeItr.begin();</a:t>
            </a:r>
          </a:p>
          <a:p>
            <a:pPr algn="l" eaLnBrk="1" hangingPunct="1"/>
            <a:r>
              <a:rPr lang="en-IE" sz="1600" b="1">
                <a:latin typeface="Courier New" panose="02070309020205020404" pitchFamily="49" charset="0"/>
                <a:cs typeface="Courier New" panose="02070309020205020404" pitchFamily="49" charset="0"/>
              </a:rPr>
              <a:t>        !ConstEdgeItr.end();</a:t>
            </a:r>
          </a:p>
          <a:p>
            <a:pPr algn="l" eaLnBrk="1" hangingPunct="1"/>
            <a:r>
              <a:rPr lang="en-IE" sz="1600" b="1">
                <a:latin typeface="Courier New" panose="02070309020205020404" pitchFamily="49" charset="0"/>
                <a:cs typeface="Courier New" panose="02070309020205020404" pitchFamily="49" charset="0"/>
              </a:rPr>
              <a:t>        pE=ConstEdgeItr.next())</a:t>
            </a:r>
          </a:p>
          <a:p>
            <a:pPr algn="l" eaLnBrk="1" hangingPunct="1"/>
            <a:r>
              <a:rPr lang="en-IE" sz="1600" b="1">
                <a:latin typeface="Courier New" panose="02070309020205020404" pitchFamily="49" charset="0"/>
                <a:cs typeface="Courier New" panose="02070309020205020404" pitchFamily="49" charset="0"/>
              </a:rPr>
              <a:t>    {</a:t>
            </a:r>
          </a:p>
          <a:p>
            <a:pPr algn="l" eaLnBrk="1" hangingPunct="1"/>
            <a:r>
              <a:rPr lang="en-IE" sz="1600" b="1">
                <a:latin typeface="Courier New" panose="02070309020205020404" pitchFamily="49" charset="0"/>
                <a:cs typeface="Courier New" panose="02070309020205020404" pitchFamily="49" charset="0"/>
              </a:rPr>
              <a:t>      if (m_Visited[pE-&gt;To()] == unvisited)</a:t>
            </a:r>
          </a:p>
          <a:p>
            <a:pPr algn="l" eaLnBrk="1" hangingPunct="1"/>
            <a:r>
              <a:rPr lang="en-IE" sz="1600" b="1">
                <a:latin typeface="Courier New" panose="02070309020205020404" pitchFamily="49" charset="0"/>
                <a:cs typeface="Courier New" panose="02070309020205020404" pitchFamily="49" charset="0"/>
              </a:rPr>
              <a:t>      {</a:t>
            </a:r>
          </a:p>
          <a:p>
            <a:pPr algn="l" eaLnBrk="1" hangingPunct="1"/>
            <a:r>
              <a:rPr lang="en-IE" sz="1600" b="1">
                <a:latin typeface="Courier New" panose="02070309020205020404" pitchFamily="49" charset="0"/>
                <a:cs typeface="Courier New" panose="02070309020205020404" pitchFamily="49" charset="0"/>
              </a:rPr>
              <a:t>        stack.push(pE);</a:t>
            </a:r>
          </a:p>
          <a:p>
            <a:pPr algn="l" eaLnBrk="1" hangingPunct="1"/>
            <a:r>
              <a:rPr lang="en-IE" sz="1600" b="1">
                <a:latin typeface="Courier New" panose="02070309020205020404" pitchFamily="49" charset="0"/>
                <a:cs typeface="Courier New" panose="02070309020205020404" pitchFamily="49" charset="0"/>
              </a:rPr>
              <a:t>      }</a:t>
            </a:r>
          </a:p>
          <a:p>
            <a:pPr algn="l" eaLnBrk="1" hangingPunct="1"/>
            <a:r>
              <a:rPr lang="en-IE" sz="1600" b="1">
                <a:latin typeface="Courier New" panose="02070309020205020404" pitchFamily="49" charset="0"/>
                <a:cs typeface="Courier New" panose="02070309020205020404" pitchFamily="49" charset="0"/>
              </a:rPr>
              <a:t>    }</a:t>
            </a:r>
          </a:p>
          <a:p>
            <a:pPr algn="l" eaLnBrk="1" hangingPunct="1"/>
            <a:r>
              <a:rPr lang="en-IE" sz="1600" b="1">
                <a:latin typeface="Courier New" panose="02070309020205020404" pitchFamily="49" charset="0"/>
                <a:cs typeface="Courier New" panose="02070309020205020404" pitchFamily="49" charset="0"/>
              </a:rPr>
              <a:t>  }//while</a:t>
            </a:r>
          </a:p>
          <a:p>
            <a:pPr algn="l" eaLnBrk="1" hangingPunct="1"/>
            <a:endParaRPr lang="en-IE" sz="1600" b="1">
              <a:latin typeface="Courier New" panose="02070309020205020404" pitchFamily="49" charset="0"/>
              <a:cs typeface="Courier New" panose="02070309020205020404" pitchFamily="49" charset="0"/>
            </a:endParaRPr>
          </a:p>
          <a:p>
            <a:pPr algn="l" eaLnBrk="1" hangingPunct="1"/>
            <a:r>
              <a:rPr lang="en-IE" sz="1600" b="1">
                <a:latin typeface="Courier New" panose="02070309020205020404" pitchFamily="49" charset="0"/>
                <a:cs typeface="Courier New" panose="02070309020205020404" pitchFamily="49" charset="0"/>
              </a:rPr>
              <a:t>  //no path to target</a:t>
            </a:r>
          </a:p>
          <a:p>
            <a:pPr algn="l" eaLnBrk="1" hangingPunct="1"/>
            <a:r>
              <a:rPr lang="en-IE" sz="1600" b="1">
                <a:latin typeface="Courier New" panose="02070309020205020404" pitchFamily="49" charset="0"/>
                <a:cs typeface="Courier New" panose="02070309020205020404" pitchFamily="49" charset="0"/>
              </a:rPr>
              <a:t>  return false;</a:t>
            </a:r>
          </a:p>
          <a:p>
            <a:pPr algn="l" eaLnBrk="1" hangingPunct="1"/>
            <a:r>
              <a:rPr lang="en-IE" sz="1600" b="1">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257378110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Content Placeholder 2" descr="Rectangle: Click to edit Master text styles&#10;Second level&#10;Third level&#10;Fourth level&#10;Fifth level"/>
          <p:cNvSpPr>
            <a:spLocks noGrp="1"/>
          </p:cNvSpPr>
          <p:nvPr>
            <p:ph idx="1"/>
          </p:nvPr>
        </p:nvSpPr>
        <p:spPr>
          <a:xfrm>
            <a:off x="0" y="0"/>
            <a:ext cx="4267200" cy="6019800"/>
          </a:xfrm>
        </p:spPr>
        <p:txBody>
          <a:bodyPr/>
          <a:lstStyle/>
          <a:p>
            <a:pPr>
              <a:buFont typeface="Wingdings" panose="05000000000000000000" pitchFamily="2" charset="2"/>
              <a:buNone/>
            </a:pPr>
            <a:r>
              <a:rPr lang="en-IE" sz="1400" b="1" smtClean="0">
                <a:latin typeface="Courier New" panose="02070309020205020404" pitchFamily="49" charset="0"/>
                <a:cs typeface="Courier New" panose="02070309020205020404" pitchFamily="49" charset="0"/>
              </a:rPr>
              <a:t>template &lt;class graph_type&gt;</a:t>
            </a:r>
          </a:p>
          <a:p>
            <a:pPr>
              <a:buFont typeface="Wingdings" panose="05000000000000000000" pitchFamily="2" charset="2"/>
              <a:buNone/>
            </a:pPr>
            <a:r>
              <a:rPr lang="en-IE" sz="1400" b="1" smtClean="0">
                <a:latin typeface="Courier New" panose="02070309020205020404" pitchFamily="49" charset="0"/>
                <a:cs typeface="Courier New" panose="02070309020205020404" pitchFamily="49" charset="0"/>
              </a:rPr>
              <a:t>bool Graph_SearchBFS&lt; graph_type&gt;::Search()</a:t>
            </a:r>
          </a:p>
          <a:p>
            <a:pPr>
              <a:buFont typeface="Wingdings" panose="05000000000000000000" pitchFamily="2" charset="2"/>
              <a:buNone/>
            </a:pPr>
            <a:r>
              <a:rPr lang="en-IE" sz="1400" b="1" smtClean="0">
                <a:latin typeface="Courier New" panose="02070309020205020404" pitchFamily="49" charset="0"/>
                <a:cs typeface="Courier New" panose="02070309020205020404" pitchFamily="49" charset="0"/>
              </a:rPr>
              <a:t>{</a:t>
            </a:r>
          </a:p>
          <a:p>
            <a:pPr>
              <a:buFont typeface="Wingdings" panose="05000000000000000000" pitchFamily="2" charset="2"/>
              <a:buNone/>
            </a:pPr>
            <a:r>
              <a:rPr lang="en-IE" sz="1400" b="1" smtClean="0">
                <a:latin typeface="Courier New" panose="02070309020205020404" pitchFamily="49" charset="0"/>
                <a:cs typeface="Courier New" panose="02070309020205020404" pitchFamily="49" charset="0"/>
              </a:rPr>
              <a:t>  //create a std queue of pointer's edges</a:t>
            </a:r>
          </a:p>
          <a:p>
            <a:pPr>
              <a:buFont typeface="Wingdings" panose="05000000000000000000" pitchFamily="2" charset="2"/>
              <a:buNone/>
            </a:pPr>
            <a:r>
              <a:rPr lang="en-IE" sz="1400" b="1" smtClean="0">
                <a:latin typeface="Courier New" panose="02070309020205020404" pitchFamily="49" charset="0"/>
                <a:cs typeface="Courier New" panose="02070309020205020404" pitchFamily="49" charset="0"/>
              </a:rPr>
              <a:t>  std::queue&lt;const Edge*&gt; Q;</a:t>
            </a:r>
          </a:p>
          <a:p>
            <a:pPr>
              <a:buFont typeface="Wingdings" panose="05000000000000000000" pitchFamily="2" charset="2"/>
              <a:buNone/>
            </a:pPr>
            <a:r>
              <a:rPr lang="en-IE" sz="1400" b="1" smtClean="0">
                <a:latin typeface="Courier New" panose="02070309020205020404" pitchFamily="49" charset="0"/>
                <a:cs typeface="Courier New" panose="02070309020205020404" pitchFamily="49" charset="0"/>
              </a:rPr>
              <a:t>  //create a dummy edge and put on the queue</a:t>
            </a:r>
          </a:p>
          <a:p>
            <a:pPr>
              <a:buFont typeface="Wingdings" panose="05000000000000000000" pitchFamily="2" charset="2"/>
              <a:buNone/>
            </a:pPr>
            <a:r>
              <a:rPr lang="en-IE" sz="1400" b="1" smtClean="0">
                <a:latin typeface="Courier New" panose="02070309020205020404" pitchFamily="49" charset="0"/>
                <a:cs typeface="Courier New" panose="02070309020205020404" pitchFamily="49" charset="0"/>
              </a:rPr>
              <a:t>  const Edge Dummy(m_iSource, m_iSource, 0);</a:t>
            </a:r>
          </a:p>
          <a:p>
            <a:pPr>
              <a:buFont typeface="Wingdings" panose="05000000000000000000" pitchFamily="2" charset="2"/>
              <a:buNone/>
            </a:pPr>
            <a:r>
              <a:rPr lang="en-IE" sz="1400" b="1" smtClean="0">
                <a:latin typeface="Courier New" panose="02070309020205020404" pitchFamily="49" charset="0"/>
                <a:cs typeface="Courier New" panose="02070309020205020404" pitchFamily="49" charset="0"/>
              </a:rPr>
              <a:t>  Q.push(&amp;Dummy);</a:t>
            </a:r>
          </a:p>
          <a:p>
            <a:pPr>
              <a:buFont typeface="Wingdings" panose="05000000000000000000" pitchFamily="2" charset="2"/>
              <a:buNone/>
            </a:pPr>
            <a:r>
              <a:rPr lang="en-IE" sz="1400" b="1" smtClean="0">
                <a:latin typeface="Courier New" panose="02070309020205020404" pitchFamily="49" charset="0"/>
                <a:cs typeface="Courier New" panose="02070309020205020404" pitchFamily="49" charset="0"/>
              </a:rPr>
              <a:t>  //mark the source node as visited</a:t>
            </a:r>
          </a:p>
          <a:p>
            <a:pPr>
              <a:buFont typeface="Wingdings" panose="05000000000000000000" pitchFamily="2" charset="2"/>
              <a:buNone/>
            </a:pPr>
            <a:r>
              <a:rPr lang="en-IE" sz="1400" b="1" smtClean="0">
                <a:latin typeface="Courier New" panose="02070309020205020404" pitchFamily="49" charset="0"/>
                <a:cs typeface="Courier New" panose="02070309020205020404" pitchFamily="49" charset="0"/>
              </a:rPr>
              <a:t>  m_Visited[m_iSource] = visited;</a:t>
            </a:r>
          </a:p>
          <a:p>
            <a:pPr>
              <a:buFont typeface="Wingdings" panose="05000000000000000000" pitchFamily="2" charset="2"/>
              <a:buNone/>
            </a:pPr>
            <a:r>
              <a:rPr lang="en-IE" sz="1400" b="1" smtClean="0">
                <a:latin typeface="Courier New" panose="02070309020205020404" pitchFamily="49" charset="0"/>
                <a:cs typeface="Courier New" panose="02070309020205020404" pitchFamily="49" charset="0"/>
              </a:rPr>
              <a:t>  //while there are edges in the queue keep searching</a:t>
            </a:r>
          </a:p>
          <a:p>
            <a:pPr>
              <a:buFont typeface="Wingdings" panose="05000000000000000000" pitchFamily="2" charset="2"/>
              <a:buNone/>
            </a:pPr>
            <a:r>
              <a:rPr lang="en-IE" sz="1400" b="1" smtClean="0">
                <a:latin typeface="Courier New" panose="02070309020205020404" pitchFamily="49" charset="0"/>
                <a:cs typeface="Courier New" panose="02070309020205020404" pitchFamily="49" charset="0"/>
              </a:rPr>
              <a:t>  while (!Q.empty())</a:t>
            </a:r>
          </a:p>
          <a:p>
            <a:pPr>
              <a:buFont typeface="Wingdings" panose="05000000000000000000" pitchFamily="2" charset="2"/>
              <a:buNone/>
            </a:pPr>
            <a:r>
              <a:rPr lang="en-IE" sz="1400" b="1" smtClean="0">
                <a:latin typeface="Courier New" panose="02070309020205020404" pitchFamily="49" charset="0"/>
                <a:cs typeface="Courier New" panose="02070309020205020404" pitchFamily="49" charset="0"/>
              </a:rPr>
              <a:t>  {</a:t>
            </a:r>
          </a:p>
          <a:p>
            <a:pPr>
              <a:buFont typeface="Wingdings" panose="05000000000000000000" pitchFamily="2" charset="2"/>
              <a:buNone/>
            </a:pPr>
            <a:r>
              <a:rPr lang="en-IE" sz="1400" b="1" smtClean="0">
                <a:latin typeface="Courier New" panose="02070309020205020404" pitchFamily="49" charset="0"/>
                <a:cs typeface="Courier New" panose="02070309020205020404" pitchFamily="49" charset="0"/>
              </a:rPr>
              <a:t>    //grab the next edge</a:t>
            </a:r>
          </a:p>
          <a:p>
            <a:pPr>
              <a:buFont typeface="Wingdings" panose="05000000000000000000" pitchFamily="2" charset="2"/>
              <a:buNone/>
            </a:pPr>
            <a:r>
              <a:rPr lang="en-IE" sz="1400" b="1" smtClean="0">
                <a:latin typeface="Courier New" panose="02070309020205020404" pitchFamily="49" charset="0"/>
                <a:cs typeface="Courier New" panose="02070309020205020404" pitchFamily="49" charset="0"/>
              </a:rPr>
              <a:t>    const Edge* Next = Q.front();</a:t>
            </a:r>
          </a:p>
          <a:p>
            <a:pPr>
              <a:buFont typeface="Wingdings" panose="05000000000000000000" pitchFamily="2" charset="2"/>
              <a:buNone/>
            </a:pPr>
            <a:r>
              <a:rPr lang="en-IE" sz="1400" b="1" smtClean="0">
                <a:latin typeface="Courier New" panose="02070309020205020404" pitchFamily="49" charset="0"/>
                <a:cs typeface="Courier New" panose="02070309020205020404" pitchFamily="49" charset="0"/>
              </a:rPr>
              <a:t>    Q.pop();</a:t>
            </a:r>
          </a:p>
          <a:p>
            <a:pPr>
              <a:buFont typeface="Wingdings" panose="05000000000000000000" pitchFamily="2" charset="2"/>
              <a:buNone/>
            </a:pPr>
            <a:r>
              <a:rPr lang="en-IE" sz="1400" b="1" smtClean="0">
                <a:latin typeface="Courier New" panose="02070309020205020404" pitchFamily="49" charset="0"/>
                <a:cs typeface="Courier New" panose="02070309020205020404" pitchFamily="49" charset="0"/>
              </a:rPr>
              <a:t>    //mark the parent of this node</a:t>
            </a:r>
          </a:p>
          <a:p>
            <a:pPr>
              <a:buFont typeface="Wingdings" panose="05000000000000000000" pitchFamily="2" charset="2"/>
              <a:buNone/>
            </a:pPr>
            <a:r>
              <a:rPr lang="en-IE" sz="1400" b="1" smtClean="0">
                <a:latin typeface="Courier New" panose="02070309020205020404" pitchFamily="49" charset="0"/>
                <a:cs typeface="Courier New" panose="02070309020205020404" pitchFamily="49" charset="0"/>
              </a:rPr>
              <a:t>    m_Route[Next-&gt;To()] = Next-&gt;From();</a:t>
            </a:r>
          </a:p>
          <a:p>
            <a:pPr>
              <a:buFont typeface="Wingdings" panose="05000000000000000000" pitchFamily="2" charset="2"/>
              <a:buNone/>
            </a:pPr>
            <a:endParaRPr lang="en-IE" sz="1400" b="1" smtClean="0">
              <a:latin typeface="Courier New" panose="02070309020205020404" pitchFamily="49" charset="0"/>
              <a:cs typeface="Courier New" panose="02070309020205020404" pitchFamily="49" charset="0"/>
            </a:endParaRPr>
          </a:p>
          <a:p>
            <a:pPr>
              <a:buFont typeface="Wingdings" panose="05000000000000000000" pitchFamily="2" charset="2"/>
              <a:buNone/>
            </a:pPr>
            <a:endParaRPr lang="en-IE" sz="1400" b="1" smtClean="0">
              <a:latin typeface="Courier New" panose="02070309020205020404" pitchFamily="49" charset="0"/>
              <a:cs typeface="Courier New" panose="02070309020205020404" pitchFamily="49" charset="0"/>
            </a:endParaRPr>
          </a:p>
        </p:txBody>
      </p:sp>
      <p:sp>
        <p:nvSpPr>
          <p:cNvPr id="13315" name="Rectangle 3"/>
          <p:cNvSpPr>
            <a:spLocks noChangeArrowheads="1"/>
          </p:cNvSpPr>
          <p:nvPr/>
        </p:nvSpPr>
        <p:spPr bwMode="auto">
          <a:xfrm>
            <a:off x="4267200" y="0"/>
            <a:ext cx="4572000" cy="6186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algn="l" eaLnBrk="1" hangingPunct="1"/>
            <a:r>
              <a:rPr lang="en-IE" sz="1200" b="1">
                <a:latin typeface="Courier New" panose="02070309020205020404" pitchFamily="49" charset="0"/>
                <a:cs typeface="Courier New" panose="02070309020205020404" pitchFamily="49" charset="0"/>
              </a:rPr>
              <a:t>//exit if the target has been found</a:t>
            </a:r>
          </a:p>
          <a:p>
            <a:pPr algn="l" eaLnBrk="1" hangingPunct="1"/>
            <a:r>
              <a:rPr lang="en-IE" sz="1200" b="1">
                <a:latin typeface="Courier New" panose="02070309020205020404" pitchFamily="49" charset="0"/>
                <a:cs typeface="Courier New" panose="02070309020205020404" pitchFamily="49" charset="0"/>
              </a:rPr>
              <a:t>    if (Next-&gt;To() == m_iTarget)</a:t>
            </a:r>
          </a:p>
          <a:p>
            <a:pPr algn="l" eaLnBrk="1" hangingPunct="1"/>
            <a:r>
              <a:rPr lang="en-IE" sz="1200" b="1">
                <a:latin typeface="Courier New" panose="02070309020205020404" pitchFamily="49" charset="0"/>
                <a:cs typeface="Courier New" panose="02070309020205020404" pitchFamily="49" charset="0"/>
              </a:rPr>
              <a:t>    {</a:t>
            </a:r>
          </a:p>
          <a:p>
            <a:pPr algn="l" eaLnBrk="1" hangingPunct="1"/>
            <a:r>
              <a:rPr lang="en-IE" sz="1200" b="1">
                <a:latin typeface="Courier New" panose="02070309020205020404" pitchFamily="49" charset="0"/>
                <a:cs typeface="Courier New" panose="02070309020205020404" pitchFamily="49" charset="0"/>
              </a:rPr>
              <a:t>      return true;</a:t>
            </a:r>
          </a:p>
          <a:p>
            <a:pPr algn="l" eaLnBrk="1" hangingPunct="1"/>
            <a:r>
              <a:rPr lang="en-IE" sz="1200" b="1">
                <a:latin typeface="Courier New" panose="02070309020205020404" pitchFamily="49" charset="0"/>
                <a:cs typeface="Courier New" panose="02070309020205020404" pitchFamily="49" charset="0"/>
              </a:rPr>
              <a:t>    }</a:t>
            </a:r>
          </a:p>
          <a:p>
            <a:pPr algn="l" eaLnBrk="1" hangingPunct="1"/>
            <a:r>
              <a:rPr lang="en-IE" sz="1200" b="1">
                <a:latin typeface="Courier New" panose="02070309020205020404" pitchFamily="49" charset="0"/>
                <a:cs typeface="Courier New" panose="02070309020205020404" pitchFamily="49" charset="0"/>
              </a:rPr>
              <a:t>    //push the edges leading from the node at the end of this edge</a:t>
            </a:r>
          </a:p>
          <a:p>
            <a:pPr algn="l" eaLnBrk="1" hangingPunct="1"/>
            <a:r>
              <a:rPr lang="en-IE" sz="1200" b="1">
                <a:latin typeface="Courier New" panose="02070309020205020404" pitchFamily="49" charset="0"/>
                <a:cs typeface="Courier New" panose="02070309020205020404" pitchFamily="49" charset="0"/>
              </a:rPr>
              <a:t>    //onto the queue</a:t>
            </a:r>
          </a:p>
          <a:p>
            <a:pPr algn="l" eaLnBrk="1" hangingPunct="1"/>
            <a:r>
              <a:rPr lang="en-IE" sz="1200" b="1">
                <a:latin typeface="Courier New" panose="02070309020205020404" pitchFamily="49" charset="0"/>
                <a:cs typeface="Courier New" panose="02070309020205020404" pitchFamily="49" charset="0"/>
              </a:rPr>
              <a:t>    graph_type::ConstEdgeIterator ConstEdgeItr(m_Graph, Next-&gt;To());</a:t>
            </a:r>
          </a:p>
          <a:p>
            <a:pPr algn="l" eaLnBrk="1" hangingPunct="1"/>
            <a:r>
              <a:rPr lang="en-IE" sz="1200" b="1">
                <a:latin typeface="Courier New" panose="02070309020205020404" pitchFamily="49" charset="0"/>
                <a:cs typeface="Courier New" panose="02070309020205020404" pitchFamily="49" charset="0"/>
              </a:rPr>
              <a:t>    for (const Edge* pE=ConstEdgeItr.begin();</a:t>
            </a:r>
          </a:p>
          <a:p>
            <a:pPr algn="l" eaLnBrk="1" hangingPunct="1"/>
            <a:r>
              <a:rPr lang="en-IE" sz="1200" b="1">
                <a:latin typeface="Courier New" panose="02070309020205020404" pitchFamily="49" charset="0"/>
                <a:cs typeface="Courier New" panose="02070309020205020404" pitchFamily="49" charset="0"/>
              </a:rPr>
              <a:t>        !ConstEdgeItr.end();</a:t>
            </a:r>
          </a:p>
          <a:p>
            <a:pPr algn="l" eaLnBrk="1" hangingPunct="1"/>
            <a:r>
              <a:rPr lang="en-IE" sz="1200" b="1">
                <a:latin typeface="Courier New" panose="02070309020205020404" pitchFamily="49" charset="0"/>
                <a:cs typeface="Courier New" panose="02070309020205020404" pitchFamily="49" charset="0"/>
              </a:rPr>
              <a:t>        pE=ConstEdgeItr.next())</a:t>
            </a:r>
          </a:p>
          <a:p>
            <a:pPr algn="l" eaLnBrk="1" hangingPunct="1"/>
            <a:r>
              <a:rPr lang="en-IE" sz="1200" b="1">
                <a:latin typeface="Courier New" panose="02070309020205020404" pitchFamily="49" charset="0"/>
                <a:cs typeface="Courier New" panose="02070309020205020404" pitchFamily="49" charset="0"/>
              </a:rPr>
              <a:t>    {</a:t>
            </a:r>
          </a:p>
          <a:p>
            <a:pPr algn="l" eaLnBrk="1" hangingPunct="1"/>
            <a:r>
              <a:rPr lang="en-IE" sz="1200" b="1">
                <a:latin typeface="Courier New" panose="02070309020205020404" pitchFamily="49" charset="0"/>
                <a:cs typeface="Courier New" panose="02070309020205020404" pitchFamily="49" charset="0"/>
              </a:rPr>
              <a:t>      //if the node hasn't already been visited we can push the</a:t>
            </a:r>
          </a:p>
          <a:p>
            <a:pPr algn="l" eaLnBrk="1" hangingPunct="1"/>
            <a:r>
              <a:rPr lang="en-IE" sz="1200" b="1">
                <a:latin typeface="Courier New" panose="02070309020205020404" pitchFamily="49" charset="0"/>
                <a:cs typeface="Courier New" panose="02070309020205020404" pitchFamily="49" charset="0"/>
              </a:rPr>
              <a:t>      //edge onto the queue</a:t>
            </a:r>
          </a:p>
          <a:p>
            <a:pPr algn="l" eaLnBrk="1" hangingPunct="1"/>
            <a:r>
              <a:rPr lang="en-IE" sz="1200" b="1">
                <a:latin typeface="Courier New" panose="02070309020205020404" pitchFamily="49" charset="0"/>
                <a:cs typeface="Courier New" panose="02070309020205020404" pitchFamily="49" charset="0"/>
              </a:rPr>
              <a:t>      if (m_Visited[pE-&gt;To()] == unvisited)</a:t>
            </a:r>
          </a:p>
          <a:p>
            <a:pPr algn="l" eaLnBrk="1" hangingPunct="1"/>
            <a:r>
              <a:rPr lang="en-IE" sz="1200" b="1">
                <a:latin typeface="Courier New" panose="02070309020205020404" pitchFamily="49" charset="0"/>
                <a:cs typeface="Courier New" panose="02070309020205020404" pitchFamily="49" charset="0"/>
              </a:rPr>
              <a:t>      {</a:t>
            </a:r>
          </a:p>
          <a:p>
            <a:pPr algn="l" eaLnBrk="1" hangingPunct="1"/>
            <a:r>
              <a:rPr lang="en-IE" sz="1200" b="1">
                <a:latin typeface="Courier New" panose="02070309020205020404" pitchFamily="49" charset="0"/>
                <a:cs typeface="Courier New" panose="02070309020205020404" pitchFamily="49" charset="0"/>
              </a:rPr>
              <a:t>        Q.push(pE);</a:t>
            </a:r>
          </a:p>
          <a:p>
            <a:pPr algn="l" eaLnBrk="1" hangingPunct="1"/>
            <a:r>
              <a:rPr lang="en-IE" sz="1200" b="1">
                <a:latin typeface="Courier New" panose="02070309020205020404" pitchFamily="49" charset="0"/>
                <a:cs typeface="Courier New" panose="02070309020205020404" pitchFamily="49" charset="0"/>
              </a:rPr>
              <a:t>        //the node is marked as visited here, BEFORE it is examined, because</a:t>
            </a:r>
          </a:p>
          <a:p>
            <a:pPr algn="l" eaLnBrk="1" hangingPunct="1"/>
            <a:r>
              <a:rPr lang="en-IE" sz="1200" b="1">
                <a:latin typeface="Courier New" panose="02070309020205020404" pitchFamily="49" charset="0"/>
                <a:cs typeface="Courier New" panose="02070309020205020404" pitchFamily="49" charset="0"/>
              </a:rPr>
              <a:t>        //it ensures a maximum of N edges are ever placed in the queue,</a:t>
            </a:r>
          </a:p>
          <a:p>
            <a:pPr algn="l" eaLnBrk="1" hangingPunct="1"/>
            <a:r>
              <a:rPr lang="en-IE" sz="1200" b="1">
                <a:latin typeface="Courier New" panose="02070309020205020404" pitchFamily="49" charset="0"/>
                <a:cs typeface="Courier New" panose="02070309020205020404" pitchFamily="49" charset="0"/>
              </a:rPr>
              <a:t>        // rather than E edges.</a:t>
            </a:r>
          </a:p>
          <a:p>
            <a:pPr algn="l" eaLnBrk="1" hangingPunct="1"/>
            <a:r>
              <a:rPr lang="en-IE" sz="1200" b="1">
                <a:latin typeface="Courier New" panose="02070309020205020404" pitchFamily="49" charset="0"/>
                <a:cs typeface="Courier New" panose="02070309020205020404" pitchFamily="49" charset="0"/>
              </a:rPr>
              <a:t>        m_Visited[pE-&gt;To()] = visited;</a:t>
            </a:r>
          </a:p>
          <a:p>
            <a:pPr algn="l" eaLnBrk="1" hangingPunct="1"/>
            <a:r>
              <a:rPr lang="en-IE" sz="1200" b="1">
                <a:latin typeface="Courier New" panose="02070309020205020404" pitchFamily="49" charset="0"/>
                <a:cs typeface="Courier New" panose="02070309020205020404" pitchFamily="49" charset="0"/>
              </a:rPr>
              <a:t>      }</a:t>
            </a:r>
          </a:p>
          <a:p>
            <a:pPr algn="l" eaLnBrk="1" hangingPunct="1"/>
            <a:r>
              <a:rPr lang="en-IE" sz="1200" b="1">
                <a:latin typeface="Courier New" panose="02070309020205020404" pitchFamily="49" charset="0"/>
                <a:cs typeface="Courier New" panose="02070309020205020404" pitchFamily="49" charset="0"/>
              </a:rPr>
              <a:t>    }</a:t>
            </a:r>
          </a:p>
          <a:p>
            <a:pPr algn="l" eaLnBrk="1" hangingPunct="1"/>
            <a:r>
              <a:rPr lang="en-IE" sz="1200" b="1">
                <a:latin typeface="Courier New" panose="02070309020205020404" pitchFamily="49" charset="0"/>
                <a:cs typeface="Courier New" panose="02070309020205020404" pitchFamily="49" charset="0"/>
              </a:rPr>
              <a:t>  }</a:t>
            </a:r>
          </a:p>
          <a:p>
            <a:pPr algn="l" eaLnBrk="1" hangingPunct="1"/>
            <a:endParaRPr lang="en-IE" sz="1200" b="1">
              <a:latin typeface="Courier New" panose="02070309020205020404" pitchFamily="49" charset="0"/>
              <a:cs typeface="Courier New" panose="02070309020205020404" pitchFamily="49" charset="0"/>
            </a:endParaRPr>
          </a:p>
          <a:p>
            <a:pPr algn="l" eaLnBrk="1" hangingPunct="1"/>
            <a:r>
              <a:rPr lang="en-IE" sz="1200" b="1">
                <a:latin typeface="Courier New" panose="02070309020205020404" pitchFamily="49" charset="0"/>
                <a:cs typeface="Courier New" panose="02070309020205020404" pitchFamily="49" charset="0"/>
              </a:rPr>
              <a:t>  //no path to target</a:t>
            </a:r>
          </a:p>
          <a:p>
            <a:pPr algn="l" eaLnBrk="1" hangingPunct="1"/>
            <a:r>
              <a:rPr lang="en-IE" sz="1200" b="1">
                <a:latin typeface="Courier New" panose="02070309020205020404" pitchFamily="49" charset="0"/>
                <a:cs typeface="Courier New" panose="02070309020205020404" pitchFamily="49" charset="0"/>
              </a:rPr>
              <a:t>  return false;</a:t>
            </a:r>
          </a:p>
          <a:p>
            <a:pPr algn="l" eaLnBrk="1" hangingPunct="1"/>
            <a:r>
              <a:rPr lang="en-IE" sz="1200" b="1">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371829449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pPr eaLnBrk="1" hangingPunct="1"/>
            <a:r>
              <a:rPr lang="en-IE" smtClean="0"/>
              <a:t>What is A*?</a:t>
            </a:r>
            <a:endParaRPr lang="en-US" smtClean="0"/>
          </a:p>
        </p:txBody>
      </p:sp>
      <p:sp>
        <p:nvSpPr>
          <p:cNvPr id="14339" name="Rectangle 3" descr="Rectangle: Click to edit Master text styles&#10;Second level&#10;Third level&#10;Fourth level&#10;Fifth level"/>
          <p:cNvSpPr>
            <a:spLocks noGrp="1" noChangeArrowheads="1"/>
          </p:cNvSpPr>
          <p:nvPr>
            <p:ph type="body" idx="1"/>
          </p:nvPr>
        </p:nvSpPr>
        <p:spPr/>
        <p:txBody>
          <a:bodyPr/>
          <a:lstStyle/>
          <a:p>
            <a:pPr eaLnBrk="1" hangingPunct="1"/>
            <a:r>
              <a:rPr lang="en-IE" smtClean="0"/>
              <a:t>A graph traversal algorithm</a:t>
            </a:r>
          </a:p>
          <a:p>
            <a:pPr eaLnBrk="1" hangingPunct="1"/>
            <a:r>
              <a:rPr lang="en-IE" smtClean="0"/>
              <a:t>It lets you find the </a:t>
            </a:r>
            <a:r>
              <a:rPr lang="en-IE" i="1" smtClean="0"/>
              <a:t>lowest cost</a:t>
            </a:r>
            <a:r>
              <a:rPr lang="en-IE" smtClean="0"/>
              <a:t> path through a graph</a:t>
            </a:r>
          </a:p>
          <a:p>
            <a:pPr eaLnBrk="1" hangingPunct="1"/>
            <a:r>
              <a:rPr lang="en-IE" smtClean="0"/>
              <a:t>Not always the same as:</a:t>
            </a:r>
          </a:p>
          <a:p>
            <a:pPr lvl="1" eaLnBrk="1" hangingPunct="1"/>
            <a:r>
              <a:rPr lang="en-IE" smtClean="0"/>
              <a:t>The shortest path</a:t>
            </a:r>
          </a:p>
          <a:p>
            <a:pPr lvl="1" eaLnBrk="1" hangingPunct="1"/>
            <a:r>
              <a:rPr lang="en-IE" smtClean="0"/>
              <a:t>the path with the fewest nodes</a:t>
            </a:r>
            <a:endParaRPr lang="en-US" smtClean="0"/>
          </a:p>
        </p:txBody>
      </p:sp>
    </p:spTree>
    <p:extLst>
      <p:ext uri="{BB962C8B-B14F-4D97-AF65-F5344CB8AC3E}">
        <p14:creationId xmlns:p14="http://schemas.microsoft.com/office/powerpoint/2010/main" val="80889858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pPr eaLnBrk="1" hangingPunct="1"/>
            <a:r>
              <a:rPr lang="en-US" smtClean="0"/>
              <a:t>Edsger Wybe Dijkstra </a:t>
            </a:r>
          </a:p>
        </p:txBody>
      </p:sp>
      <p:sp>
        <p:nvSpPr>
          <p:cNvPr id="15363" name="Rectangle 3" descr="Rectangle: Click to edit Master text styles&#10;Second level&#10;Third level&#10;Fourth level&#10;Fifth level"/>
          <p:cNvSpPr>
            <a:spLocks noGrp="1" noChangeArrowheads="1"/>
          </p:cNvSpPr>
          <p:nvPr>
            <p:ph type="body" idx="1"/>
          </p:nvPr>
        </p:nvSpPr>
        <p:spPr>
          <a:xfrm>
            <a:off x="4114800" y="1905000"/>
            <a:ext cx="4495800" cy="4114800"/>
          </a:xfrm>
        </p:spPr>
        <p:txBody>
          <a:bodyPr/>
          <a:lstStyle/>
          <a:p>
            <a:pPr eaLnBrk="1" hangingPunct="1"/>
            <a:r>
              <a:rPr lang="en-IE" smtClean="0"/>
              <a:t>“The question of whether computers can think is rather like the question of whether submarines can swim”</a:t>
            </a:r>
            <a:endParaRPr lang="en-US" smtClean="0"/>
          </a:p>
        </p:txBody>
      </p:sp>
      <p:pic>
        <p:nvPicPr>
          <p:cNvPr id="1536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1905000"/>
            <a:ext cx="2971800" cy="396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Tree>
    <p:extLst>
      <p:ext uri="{BB962C8B-B14F-4D97-AF65-F5344CB8AC3E}">
        <p14:creationId xmlns:p14="http://schemas.microsoft.com/office/powerpoint/2010/main" val="204441412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p:txBody>
          <a:bodyPr>
            <a:normAutofit fontScale="90000"/>
          </a:bodyPr>
          <a:lstStyle/>
          <a:p>
            <a:r>
              <a:rPr lang="en-IE" smtClean="0"/>
              <a:t>In this course we will make an A* for a nav graph</a:t>
            </a:r>
          </a:p>
        </p:txBody>
      </p:sp>
      <p:sp>
        <p:nvSpPr>
          <p:cNvPr id="16387" name="Content Placeholder 2" descr="Rectangle: Click to edit Master text styles&#10;Second level&#10;Third level&#10;Fourth level&#10;Fifth level"/>
          <p:cNvSpPr>
            <a:spLocks noGrp="1"/>
          </p:cNvSpPr>
          <p:nvPr>
            <p:ph idx="1"/>
          </p:nvPr>
        </p:nvSpPr>
        <p:spPr/>
        <p:txBody>
          <a:bodyPr/>
          <a:lstStyle/>
          <a:p>
            <a:r>
              <a:rPr lang="en-IE" smtClean="0"/>
              <a:t>A graph which shows navigable areas of the world</a:t>
            </a:r>
          </a:p>
          <a:p>
            <a:r>
              <a:rPr lang="en-IE" smtClean="0"/>
              <a:t>Also known as Euclidian graph</a:t>
            </a:r>
          </a:p>
          <a:p>
            <a:r>
              <a:rPr lang="en-IE" smtClean="0"/>
              <a:t>Many algorithms for constructing:</a:t>
            </a:r>
          </a:p>
          <a:p>
            <a:pPr lvl="1"/>
            <a:r>
              <a:rPr lang="en-IE" smtClean="0"/>
              <a:t>X-Y traversal</a:t>
            </a:r>
          </a:p>
          <a:p>
            <a:pPr lvl="1"/>
            <a:r>
              <a:rPr lang="en-IE" smtClean="0"/>
              <a:t>Flood fill</a:t>
            </a:r>
          </a:p>
          <a:p>
            <a:pPr lvl="1"/>
            <a:r>
              <a:rPr lang="en-IE" smtClean="0"/>
              <a:t>Triangulation</a:t>
            </a:r>
          </a:p>
        </p:txBody>
      </p:sp>
    </p:spTree>
    <p:extLst>
      <p:ext uri="{BB962C8B-B14F-4D97-AF65-F5344CB8AC3E}">
        <p14:creationId xmlns:p14="http://schemas.microsoft.com/office/powerpoint/2010/main" val="319161422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p:txBody>
          <a:bodyPr/>
          <a:lstStyle/>
          <a:p>
            <a:r>
              <a:rPr lang="en-IE" smtClean="0"/>
              <a:t>Representing graphs</a:t>
            </a:r>
          </a:p>
        </p:txBody>
      </p:sp>
      <p:sp>
        <p:nvSpPr>
          <p:cNvPr id="17411" name="Content Placeholder 2" descr="Rectangle: Click to edit Master text styles&#10;Second level&#10;Third level&#10;Fourth level&#10;Fifth level"/>
          <p:cNvSpPr>
            <a:spLocks noGrp="1"/>
          </p:cNvSpPr>
          <p:nvPr>
            <p:ph idx="1"/>
          </p:nvPr>
        </p:nvSpPr>
        <p:spPr/>
        <p:txBody>
          <a:bodyPr/>
          <a:lstStyle/>
          <a:p>
            <a:r>
              <a:rPr lang="en-IE" i="1" smtClean="0"/>
              <a:t>adjacency </a:t>
            </a:r>
            <a:r>
              <a:rPr lang="en-IE" smtClean="0"/>
              <a:t>matrix        </a:t>
            </a:r>
            <a:r>
              <a:rPr lang="en-IE" i="1" smtClean="0"/>
              <a:t>adjacency list</a:t>
            </a:r>
            <a:endParaRPr lang="en-IE" smtClean="0"/>
          </a:p>
        </p:txBody>
      </p:sp>
      <p:pic>
        <p:nvPicPr>
          <p:cNvPr id="1741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0200" y="2895600"/>
            <a:ext cx="2524125" cy="2524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741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38800" y="3200400"/>
            <a:ext cx="2047875"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Tree>
    <p:extLst>
      <p:ext uri="{BB962C8B-B14F-4D97-AF65-F5344CB8AC3E}">
        <p14:creationId xmlns:p14="http://schemas.microsoft.com/office/powerpoint/2010/main" val="287450487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p:txBody>
          <a:bodyPr/>
          <a:lstStyle/>
          <a:p>
            <a:r>
              <a:rPr lang="en-IE" smtClean="0"/>
              <a:t>Flood fill</a:t>
            </a:r>
          </a:p>
        </p:txBody>
      </p:sp>
      <p:pic>
        <p:nvPicPr>
          <p:cNvPr id="1843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96381" y="1196752"/>
            <a:ext cx="3551238" cy="449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Tree>
    <p:extLst>
      <p:ext uri="{BB962C8B-B14F-4D97-AF65-F5344CB8AC3E}">
        <p14:creationId xmlns:p14="http://schemas.microsoft.com/office/powerpoint/2010/main" val="285843650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lstStyle/>
          <a:p>
            <a:r>
              <a:rPr lang="en-IE" smtClean="0"/>
              <a:t>X-Y traversal</a:t>
            </a:r>
          </a:p>
        </p:txBody>
      </p:sp>
      <p:sp>
        <p:nvSpPr>
          <p:cNvPr id="19459" name="Content Placeholder 2" descr="Rectangle: Click to edit Master text styles&#10;Second level&#10;Third level&#10;Fourth level&#10;Fifth level"/>
          <p:cNvSpPr>
            <a:spLocks noGrp="1"/>
          </p:cNvSpPr>
          <p:nvPr>
            <p:ph idx="1"/>
          </p:nvPr>
        </p:nvSpPr>
        <p:spPr/>
        <p:txBody>
          <a:bodyPr/>
          <a:lstStyle/>
          <a:p>
            <a:r>
              <a:rPr lang="en-IE" smtClean="0"/>
              <a:t>For each X</a:t>
            </a:r>
          </a:p>
          <a:p>
            <a:pPr lvl="1"/>
            <a:r>
              <a:rPr lang="en-IE" smtClean="0"/>
              <a:t>For each Y</a:t>
            </a:r>
          </a:p>
          <a:p>
            <a:pPr lvl="2"/>
            <a:r>
              <a:rPr lang="en-IE" smtClean="0"/>
              <a:t>If the node is navigable</a:t>
            </a:r>
          </a:p>
          <a:p>
            <a:pPr lvl="3"/>
            <a:r>
              <a:rPr lang="en-IE" smtClean="0"/>
              <a:t>Add to the graph</a:t>
            </a:r>
          </a:p>
        </p:txBody>
      </p:sp>
    </p:spTree>
    <p:extLst>
      <p:ext uri="{BB962C8B-B14F-4D97-AF65-F5344CB8AC3E}">
        <p14:creationId xmlns:p14="http://schemas.microsoft.com/office/powerpoint/2010/main" val="346331020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p:txBody>
          <a:bodyPr>
            <a:normAutofit fontScale="90000"/>
          </a:bodyPr>
          <a:lstStyle/>
          <a:p>
            <a:r>
              <a:rPr lang="en-IE" smtClean="0"/>
              <a:t>Triangulation using expanded geometry</a:t>
            </a:r>
          </a:p>
        </p:txBody>
      </p:sp>
      <p:sp>
        <p:nvSpPr>
          <p:cNvPr id="20483" name="Rectangle 29"/>
          <p:cNvSpPr>
            <a:spLocks noChangeArrowheads="1"/>
          </p:cNvSpPr>
          <p:nvPr/>
        </p:nvSpPr>
        <p:spPr bwMode="auto">
          <a:xfrm>
            <a:off x="0" y="0"/>
            <a:ext cx="914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IE"/>
          </a:p>
        </p:txBody>
      </p:sp>
      <p:grpSp>
        <p:nvGrpSpPr>
          <p:cNvPr id="20484" name="Group 3"/>
          <p:cNvGrpSpPr>
            <a:grpSpLocks noChangeAspect="1"/>
          </p:cNvGrpSpPr>
          <p:nvPr/>
        </p:nvGrpSpPr>
        <p:grpSpPr bwMode="auto">
          <a:xfrm>
            <a:off x="3352800" y="1524000"/>
            <a:ext cx="3324225" cy="2752725"/>
            <a:chOff x="2533" y="11041"/>
            <a:chExt cx="3808" cy="3154"/>
          </a:xfrm>
        </p:grpSpPr>
        <p:sp>
          <p:nvSpPr>
            <p:cNvPr id="20486" name="AutoShape 28"/>
            <p:cNvSpPr>
              <a:spLocks noChangeAspect="1" noChangeArrowheads="1" noTextEdit="1"/>
            </p:cNvSpPr>
            <p:nvPr/>
          </p:nvSpPr>
          <p:spPr bwMode="auto">
            <a:xfrm>
              <a:off x="2533" y="11041"/>
              <a:ext cx="3808" cy="3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IE"/>
            </a:p>
          </p:txBody>
        </p:sp>
        <p:sp>
          <p:nvSpPr>
            <p:cNvPr id="20487" name="Rectangle 27"/>
            <p:cNvSpPr>
              <a:spLocks noChangeArrowheads="1"/>
            </p:cNvSpPr>
            <p:nvPr/>
          </p:nvSpPr>
          <p:spPr bwMode="auto">
            <a:xfrm>
              <a:off x="3193" y="12749"/>
              <a:ext cx="917" cy="1047"/>
            </a:xfrm>
            <a:prstGeom prst="rect">
              <a:avLst/>
            </a:prstGeom>
            <a:solidFill>
              <a:srgbClr val="FFFFFF"/>
            </a:solidFill>
            <a:ln w="9525">
              <a:solidFill>
                <a:srgbClr val="000000"/>
              </a:solidFill>
              <a:miter lim="800000"/>
              <a:headEnd/>
              <a:tailEnd/>
            </a:ln>
          </p:spPr>
          <p:txBody>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IE"/>
            </a:p>
          </p:txBody>
        </p:sp>
        <p:sp>
          <p:nvSpPr>
            <p:cNvPr id="20488" name="Rectangle 26"/>
            <p:cNvSpPr>
              <a:spLocks noChangeArrowheads="1"/>
            </p:cNvSpPr>
            <p:nvPr/>
          </p:nvSpPr>
          <p:spPr bwMode="auto">
            <a:xfrm>
              <a:off x="4895" y="11571"/>
              <a:ext cx="1047" cy="1177"/>
            </a:xfrm>
            <a:prstGeom prst="rect">
              <a:avLst/>
            </a:prstGeom>
            <a:solidFill>
              <a:srgbClr val="FFFFFF"/>
            </a:solidFill>
            <a:ln w="9525">
              <a:solidFill>
                <a:srgbClr val="000000"/>
              </a:solidFill>
              <a:miter lim="800000"/>
              <a:headEnd/>
              <a:tailEnd/>
            </a:ln>
          </p:spPr>
          <p:txBody>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IE"/>
            </a:p>
          </p:txBody>
        </p:sp>
        <p:sp>
          <p:nvSpPr>
            <p:cNvPr id="20489" name="Rectangle 25"/>
            <p:cNvSpPr>
              <a:spLocks noChangeArrowheads="1"/>
            </p:cNvSpPr>
            <p:nvPr/>
          </p:nvSpPr>
          <p:spPr bwMode="auto">
            <a:xfrm>
              <a:off x="3062" y="12618"/>
              <a:ext cx="1179" cy="1309"/>
            </a:xfrm>
            <a:prstGeom prst="rect">
              <a:avLst/>
            </a:prstGeom>
            <a:noFill/>
            <a:ln w="9525">
              <a:solidFill>
                <a:srgbClr val="000000"/>
              </a:solidFill>
              <a:prstDash val="dash"/>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IE"/>
            </a:p>
          </p:txBody>
        </p:sp>
        <p:sp>
          <p:nvSpPr>
            <p:cNvPr id="20490" name="Rectangle 24"/>
            <p:cNvSpPr>
              <a:spLocks noChangeArrowheads="1"/>
            </p:cNvSpPr>
            <p:nvPr/>
          </p:nvSpPr>
          <p:spPr bwMode="auto">
            <a:xfrm>
              <a:off x="4764" y="11439"/>
              <a:ext cx="1309" cy="1440"/>
            </a:xfrm>
            <a:prstGeom prst="rect">
              <a:avLst/>
            </a:prstGeom>
            <a:noFill/>
            <a:ln w="9525">
              <a:solidFill>
                <a:srgbClr val="000000"/>
              </a:solidFill>
              <a:prstDash val="dash"/>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IE"/>
            </a:p>
          </p:txBody>
        </p:sp>
        <p:sp>
          <p:nvSpPr>
            <p:cNvPr id="20491" name="Rectangle 23"/>
            <p:cNvSpPr>
              <a:spLocks noChangeArrowheads="1"/>
            </p:cNvSpPr>
            <p:nvPr/>
          </p:nvSpPr>
          <p:spPr bwMode="auto">
            <a:xfrm>
              <a:off x="2539" y="11047"/>
              <a:ext cx="3796" cy="314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IE"/>
            </a:p>
          </p:txBody>
        </p:sp>
        <p:sp>
          <p:nvSpPr>
            <p:cNvPr id="20492" name="Line 22"/>
            <p:cNvSpPr>
              <a:spLocks noChangeShapeType="1"/>
            </p:cNvSpPr>
            <p:nvPr/>
          </p:nvSpPr>
          <p:spPr bwMode="auto">
            <a:xfrm flipH="1" flipV="1">
              <a:off x="2539" y="11047"/>
              <a:ext cx="523" cy="1571"/>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en-IE"/>
            </a:p>
          </p:txBody>
        </p:sp>
        <p:sp>
          <p:nvSpPr>
            <p:cNvPr id="20493" name="Line 21"/>
            <p:cNvSpPr>
              <a:spLocks noChangeShapeType="1"/>
            </p:cNvSpPr>
            <p:nvPr/>
          </p:nvSpPr>
          <p:spPr bwMode="auto">
            <a:xfrm flipH="1" flipV="1">
              <a:off x="2539" y="11047"/>
              <a:ext cx="1702" cy="1571"/>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en-IE"/>
            </a:p>
          </p:txBody>
        </p:sp>
        <p:sp>
          <p:nvSpPr>
            <p:cNvPr id="20494" name="Line 20"/>
            <p:cNvSpPr>
              <a:spLocks noChangeShapeType="1"/>
            </p:cNvSpPr>
            <p:nvPr/>
          </p:nvSpPr>
          <p:spPr bwMode="auto">
            <a:xfrm>
              <a:off x="4241" y="12618"/>
              <a:ext cx="523" cy="262"/>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en-IE"/>
            </a:p>
          </p:txBody>
        </p:sp>
        <p:sp>
          <p:nvSpPr>
            <p:cNvPr id="20495" name="Line 19"/>
            <p:cNvSpPr>
              <a:spLocks noChangeShapeType="1"/>
            </p:cNvSpPr>
            <p:nvPr/>
          </p:nvSpPr>
          <p:spPr bwMode="auto">
            <a:xfrm flipV="1">
              <a:off x="4241" y="11440"/>
              <a:ext cx="523" cy="1178"/>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en-IE"/>
            </a:p>
          </p:txBody>
        </p:sp>
        <p:sp>
          <p:nvSpPr>
            <p:cNvPr id="20496" name="Line 18"/>
            <p:cNvSpPr>
              <a:spLocks noChangeShapeType="1"/>
            </p:cNvSpPr>
            <p:nvPr/>
          </p:nvSpPr>
          <p:spPr bwMode="auto">
            <a:xfrm flipV="1">
              <a:off x="4764" y="11047"/>
              <a:ext cx="1571" cy="393"/>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en-IE"/>
            </a:p>
          </p:txBody>
        </p:sp>
        <p:sp>
          <p:nvSpPr>
            <p:cNvPr id="20497" name="Line 17"/>
            <p:cNvSpPr>
              <a:spLocks noChangeShapeType="1"/>
            </p:cNvSpPr>
            <p:nvPr/>
          </p:nvSpPr>
          <p:spPr bwMode="auto">
            <a:xfrm flipV="1">
              <a:off x="6073" y="11047"/>
              <a:ext cx="262" cy="393"/>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en-IE"/>
            </a:p>
          </p:txBody>
        </p:sp>
        <p:sp>
          <p:nvSpPr>
            <p:cNvPr id="20498" name="Line 16"/>
            <p:cNvSpPr>
              <a:spLocks noChangeShapeType="1"/>
            </p:cNvSpPr>
            <p:nvPr/>
          </p:nvSpPr>
          <p:spPr bwMode="auto">
            <a:xfrm flipH="1" flipV="1">
              <a:off x="2539" y="11047"/>
              <a:ext cx="2225" cy="393"/>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en-IE"/>
            </a:p>
          </p:txBody>
        </p:sp>
        <p:sp>
          <p:nvSpPr>
            <p:cNvPr id="20499" name="Line 15"/>
            <p:cNvSpPr>
              <a:spLocks noChangeShapeType="1"/>
            </p:cNvSpPr>
            <p:nvPr/>
          </p:nvSpPr>
          <p:spPr bwMode="auto">
            <a:xfrm flipH="1">
              <a:off x="2539" y="13927"/>
              <a:ext cx="523" cy="262"/>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en-IE"/>
            </a:p>
          </p:txBody>
        </p:sp>
        <p:sp>
          <p:nvSpPr>
            <p:cNvPr id="20500" name="Line 14"/>
            <p:cNvSpPr>
              <a:spLocks noChangeShapeType="1"/>
            </p:cNvSpPr>
            <p:nvPr/>
          </p:nvSpPr>
          <p:spPr bwMode="auto">
            <a:xfrm flipH="1">
              <a:off x="2539" y="12618"/>
              <a:ext cx="523" cy="1571"/>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en-IE"/>
            </a:p>
          </p:txBody>
        </p:sp>
        <p:sp>
          <p:nvSpPr>
            <p:cNvPr id="20501" name="Line 13"/>
            <p:cNvSpPr>
              <a:spLocks noChangeShapeType="1"/>
            </p:cNvSpPr>
            <p:nvPr/>
          </p:nvSpPr>
          <p:spPr bwMode="auto">
            <a:xfrm flipH="1" flipV="1">
              <a:off x="2539" y="11047"/>
              <a:ext cx="523" cy="2880"/>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en-IE"/>
            </a:p>
          </p:txBody>
        </p:sp>
        <p:sp>
          <p:nvSpPr>
            <p:cNvPr id="20502" name="Line 12"/>
            <p:cNvSpPr>
              <a:spLocks noChangeShapeType="1"/>
            </p:cNvSpPr>
            <p:nvPr/>
          </p:nvSpPr>
          <p:spPr bwMode="auto">
            <a:xfrm flipV="1">
              <a:off x="4241" y="12880"/>
              <a:ext cx="523" cy="1047"/>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en-IE"/>
            </a:p>
          </p:txBody>
        </p:sp>
        <p:sp>
          <p:nvSpPr>
            <p:cNvPr id="20503" name="Line 11"/>
            <p:cNvSpPr>
              <a:spLocks noChangeShapeType="1"/>
            </p:cNvSpPr>
            <p:nvPr/>
          </p:nvSpPr>
          <p:spPr bwMode="auto">
            <a:xfrm flipV="1">
              <a:off x="2539" y="13927"/>
              <a:ext cx="1702" cy="262"/>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en-IE"/>
            </a:p>
          </p:txBody>
        </p:sp>
        <p:sp>
          <p:nvSpPr>
            <p:cNvPr id="20504" name="Line 10"/>
            <p:cNvSpPr>
              <a:spLocks noChangeShapeType="1"/>
            </p:cNvSpPr>
            <p:nvPr/>
          </p:nvSpPr>
          <p:spPr bwMode="auto">
            <a:xfrm>
              <a:off x="4241" y="13927"/>
              <a:ext cx="2094" cy="262"/>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en-IE"/>
            </a:p>
          </p:txBody>
        </p:sp>
        <p:sp>
          <p:nvSpPr>
            <p:cNvPr id="20505" name="Line 9"/>
            <p:cNvSpPr>
              <a:spLocks noChangeShapeType="1"/>
            </p:cNvSpPr>
            <p:nvPr/>
          </p:nvSpPr>
          <p:spPr bwMode="auto">
            <a:xfrm>
              <a:off x="4764" y="12880"/>
              <a:ext cx="1571" cy="1309"/>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en-IE"/>
            </a:p>
          </p:txBody>
        </p:sp>
        <p:sp>
          <p:nvSpPr>
            <p:cNvPr id="20506" name="Line 8"/>
            <p:cNvSpPr>
              <a:spLocks noChangeShapeType="1"/>
            </p:cNvSpPr>
            <p:nvPr/>
          </p:nvSpPr>
          <p:spPr bwMode="auto">
            <a:xfrm>
              <a:off x="6073" y="12880"/>
              <a:ext cx="262" cy="1309"/>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en-IE"/>
            </a:p>
          </p:txBody>
        </p:sp>
        <p:sp>
          <p:nvSpPr>
            <p:cNvPr id="20507" name="Line 7"/>
            <p:cNvSpPr>
              <a:spLocks noChangeShapeType="1"/>
            </p:cNvSpPr>
            <p:nvPr/>
          </p:nvSpPr>
          <p:spPr bwMode="auto">
            <a:xfrm>
              <a:off x="6073" y="11440"/>
              <a:ext cx="262" cy="2749"/>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en-IE"/>
            </a:p>
          </p:txBody>
        </p:sp>
        <p:sp>
          <p:nvSpPr>
            <p:cNvPr id="20508" name="Line 6"/>
            <p:cNvSpPr>
              <a:spLocks noChangeShapeType="1"/>
            </p:cNvSpPr>
            <p:nvPr/>
          </p:nvSpPr>
          <p:spPr bwMode="auto">
            <a:xfrm flipV="1">
              <a:off x="6073" y="11047"/>
              <a:ext cx="262" cy="1833"/>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en-IE"/>
            </a:p>
          </p:txBody>
        </p:sp>
        <p:sp>
          <p:nvSpPr>
            <p:cNvPr id="20509" name="Line 5"/>
            <p:cNvSpPr>
              <a:spLocks noChangeShapeType="1"/>
            </p:cNvSpPr>
            <p:nvPr/>
          </p:nvSpPr>
          <p:spPr bwMode="auto">
            <a:xfrm flipV="1">
              <a:off x="3062" y="11440"/>
              <a:ext cx="1702" cy="1178"/>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en-IE"/>
            </a:p>
          </p:txBody>
        </p:sp>
        <p:sp>
          <p:nvSpPr>
            <p:cNvPr id="20510" name="Line 4"/>
            <p:cNvSpPr>
              <a:spLocks noChangeShapeType="1"/>
            </p:cNvSpPr>
            <p:nvPr/>
          </p:nvSpPr>
          <p:spPr bwMode="auto">
            <a:xfrm flipV="1">
              <a:off x="4241" y="12880"/>
              <a:ext cx="1832" cy="1047"/>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en-IE"/>
            </a:p>
          </p:txBody>
        </p:sp>
      </p:grpSp>
      <p:sp>
        <p:nvSpPr>
          <p:cNvPr id="20485" name="TextBox 32"/>
          <p:cNvSpPr txBox="1">
            <a:spLocks noChangeArrowheads="1"/>
          </p:cNvSpPr>
          <p:nvPr/>
        </p:nvSpPr>
        <p:spPr bwMode="auto">
          <a:xfrm>
            <a:off x="1143000" y="5105400"/>
            <a:ext cx="585442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r>
              <a:rPr lang="en-IE" dirty="0"/>
              <a:t>Used in </a:t>
            </a:r>
            <a:r>
              <a:rPr lang="en-IE" dirty="0" smtClean="0"/>
              <a:t>Unity3D pro </a:t>
            </a:r>
            <a:r>
              <a:rPr lang="en-IE" dirty="0" err="1" smtClean="0"/>
              <a:t>nav</a:t>
            </a:r>
            <a:r>
              <a:rPr lang="en-IE" dirty="0" smtClean="0"/>
              <a:t> mesh generation</a:t>
            </a:r>
            <a:endParaRPr lang="en-IE" dirty="0"/>
          </a:p>
        </p:txBody>
      </p:sp>
    </p:spTree>
    <p:extLst>
      <p:ext uri="{BB962C8B-B14F-4D97-AF65-F5344CB8AC3E}">
        <p14:creationId xmlns:p14="http://schemas.microsoft.com/office/powerpoint/2010/main" val="210954800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What we will learn</a:t>
            </a:r>
            <a:endParaRPr lang="en-IE" dirty="0"/>
          </a:p>
        </p:txBody>
      </p:sp>
      <p:sp>
        <p:nvSpPr>
          <p:cNvPr id="3" name="Content Placeholder 2"/>
          <p:cNvSpPr>
            <a:spLocks noGrp="1"/>
          </p:cNvSpPr>
          <p:nvPr>
            <p:ph idx="1"/>
          </p:nvPr>
        </p:nvSpPr>
        <p:spPr/>
        <p:txBody>
          <a:bodyPr/>
          <a:lstStyle/>
          <a:p>
            <a:r>
              <a:rPr lang="en-GB" dirty="0" smtClean="0"/>
              <a:t>What are graphs and what are they used for ?</a:t>
            </a:r>
          </a:p>
          <a:p>
            <a:r>
              <a:rPr lang="en-GB" dirty="0" smtClean="0"/>
              <a:t>How create navigation graphs</a:t>
            </a:r>
          </a:p>
          <a:p>
            <a:r>
              <a:rPr lang="en-GB" dirty="0" smtClean="0"/>
              <a:t>How to find the lowest cost path between two nodes in a graph using the A* algorithm</a:t>
            </a:r>
          </a:p>
          <a:p>
            <a:pPr marL="0" indent="0">
              <a:buNone/>
            </a:pPr>
            <a:endParaRPr lang="en-IE" dirty="0"/>
          </a:p>
        </p:txBody>
      </p:sp>
    </p:spTree>
    <p:extLst>
      <p:ext uri="{BB962C8B-B14F-4D97-AF65-F5344CB8AC3E}">
        <p14:creationId xmlns:p14="http://schemas.microsoft.com/office/powerpoint/2010/main" val="2248062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pPr eaLnBrk="1" hangingPunct="1"/>
            <a:r>
              <a:rPr lang="en-IE" smtClean="0"/>
              <a:t>The A* Algorithm</a:t>
            </a:r>
            <a:endParaRPr lang="en-US" smtClean="0"/>
          </a:p>
        </p:txBody>
      </p:sp>
      <p:sp>
        <p:nvSpPr>
          <p:cNvPr id="21507" name="Rectangle 3" descr="Rectangle: Click to edit Master text styles&#10;Second level&#10;Third level&#10;Fourth level&#10;Fifth level"/>
          <p:cNvSpPr>
            <a:spLocks noGrp="1" noChangeArrowheads="1"/>
          </p:cNvSpPr>
          <p:nvPr>
            <p:ph type="body" idx="1"/>
          </p:nvPr>
        </p:nvSpPr>
        <p:spPr>
          <a:xfrm>
            <a:off x="4572000" y="1905000"/>
            <a:ext cx="4038600" cy="4114800"/>
          </a:xfrm>
        </p:spPr>
        <p:txBody>
          <a:bodyPr/>
          <a:lstStyle/>
          <a:p>
            <a:pPr eaLnBrk="1" hangingPunct="1">
              <a:lnSpc>
                <a:spcPct val="90000"/>
              </a:lnSpc>
            </a:pPr>
            <a:r>
              <a:rPr lang="en-IE" sz="2400" smtClean="0"/>
              <a:t>Divide the search area into squares (nodes)</a:t>
            </a:r>
          </a:p>
          <a:p>
            <a:pPr eaLnBrk="1" hangingPunct="1">
              <a:lnSpc>
                <a:spcPct val="90000"/>
              </a:lnSpc>
            </a:pPr>
            <a:r>
              <a:rPr lang="en-IE" sz="2400" smtClean="0"/>
              <a:t>Nodes are connected to other nodes via edges</a:t>
            </a:r>
          </a:p>
          <a:p>
            <a:pPr eaLnBrk="1" hangingPunct="1">
              <a:lnSpc>
                <a:spcPct val="90000"/>
              </a:lnSpc>
            </a:pPr>
            <a:r>
              <a:rPr lang="en-IE" sz="2400" smtClean="0"/>
              <a:t>Green node is the source (A)</a:t>
            </a:r>
          </a:p>
          <a:p>
            <a:pPr eaLnBrk="1" hangingPunct="1">
              <a:lnSpc>
                <a:spcPct val="90000"/>
              </a:lnSpc>
            </a:pPr>
            <a:r>
              <a:rPr lang="en-IE" sz="2400" smtClean="0"/>
              <a:t>Red node is the destination (B)</a:t>
            </a:r>
          </a:p>
          <a:p>
            <a:pPr eaLnBrk="1" hangingPunct="1">
              <a:lnSpc>
                <a:spcPct val="90000"/>
              </a:lnSpc>
            </a:pPr>
            <a:r>
              <a:rPr lang="en-IE" sz="2400" smtClean="0"/>
              <a:t>Blue is a wall</a:t>
            </a:r>
            <a:endParaRPr lang="en-US" sz="2400" smtClean="0"/>
          </a:p>
        </p:txBody>
      </p:sp>
      <p:pic>
        <p:nvPicPr>
          <p:cNvPr id="2150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2438400"/>
            <a:ext cx="3448050" cy="243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Tree>
    <p:extLst>
      <p:ext uri="{BB962C8B-B14F-4D97-AF65-F5344CB8AC3E}">
        <p14:creationId xmlns:p14="http://schemas.microsoft.com/office/powerpoint/2010/main" val="236238738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pPr eaLnBrk="1" hangingPunct="1"/>
            <a:r>
              <a:rPr lang="en-IE" smtClean="0"/>
              <a:t>General approach</a:t>
            </a:r>
            <a:endParaRPr lang="en-US" smtClean="0"/>
          </a:p>
        </p:txBody>
      </p:sp>
      <p:sp>
        <p:nvSpPr>
          <p:cNvPr id="22531" name="Rectangle 3" descr="Rectangle: Click to edit Master text styles&#10;Second level&#10;Third level&#10;Fourth level&#10;Fifth level"/>
          <p:cNvSpPr>
            <a:spLocks noGrp="1" noChangeArrowheads="1"/>
          </p:cNvSpPr>
          <p:nvPr>
            <p:ph type="body" idx="1"/>
          </p:nvPr>
        </p:nvSpPr>
        <p:spPr/>
        <p:txBody>
          <a:bodyPr/>
          <a:lstStyle/>
          <a:p>
            <a:pPr eaLnBrk="1" hangingPunct="1"/>
            <a:r>
              <a:rPr lang="en-US" smtClean="0"/>
              <a:t>Starting at point A</a:t>
            </a:r>
          </a:p>
          <a:p>
            <a:pPr eaLnBrk="1" hangingPunct="1"/>
            <a:r>
              <a:rPr lang="en-US" smtClean="0"/>
              <a:t>Checking the adjacent squares</a:t>
            </a:r>
          </a:p>
          <a:p>
            <a:pPr eaLnBrk="1" hangingPunct="1"/>
            <a:r>
              <a:rPr lang="en-US" smtClean="0"/>
              <a:t>Generally searching outward until we find our target.  </a:t>
            </a:r>
          </a:p>
        </p:txBody>
      </p:sp>
    </p:spTree>
    <p:extLst>
      <p:ext uri="{BB962C8B-B14F-4D97-AF65-F5344CB8AC3E}">
        <p14:creationId xmlns:p14="http://schemas.microsoft.com/office/powerpoint/2010/main" val="238967820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pPr eaLnBrk="1" hangingPunct="1"/>
            <a:r>
              <a:rPr lang="en-IE" smtClean="0"/>
              <a:t>Start</a:t>
            </a:r>
            <a:endParaRPr lang="en-US" smtClean="0"/>
          </a:p>
        </p:txBody>
      </p:sp>
      <p:sp>
        <p:nvSpPr>
          <p:cNvPr id="23555" name="Rectangle 3" descr="Rectangle: Click to edit Master text styles&#10;Second level&#10;Third level&#10;Fourth level&#10;Fifth level"/>
          <p:cNvSpPr>
            <a:spLocks noGrp="1" noChangeArrowheads="1"/>
          </p:cNvSpPr>
          <p:nvPr>
            <p:ph type="body" idx="1"/>
          </p:nvPr>
        </p:nvSpPr>
        <p:spPr>
          <a:xfrm>
            <a:off x="838200" y="1905000"/>
            <a:ext cx="5486400" cy="4724400"/>
          </a:xfrm>
        </p:spPr>
        <p:txBody>
          <a:bodyPr/>
          <a:lstStyle/>
          <a:p>
            <a:pPr eaLnBrk="1" hangingPunct="1">
              <a:lnSpc>
                <a:spcPct val="80000"/>
              </a:lnSpc>
            </a:pPr>
            <a:r>
              <a:rPr lang="en-US" sz="2400" smtClean="0"/>
              <a:t>Add A to the “open list” of squares to be considered. </a:t>
            </a:r>
          </a:p>
          <a:p>
            <a:pPr eaLnBrk="1" hangingPunct="1">
              <a:lnSpc>
                <a:spcPct val="80000"/>
              </a:lnSpc>
            </a:pPr>
            <a:r>
              <a:rPr lang="en-US" sz="2400" smtClean="0"/>
              <a:t>The “open list” is a list of squares that need to be checked out.   </a:t>
            </a:r>
          </a:p>
          <a:p>
            <a:pPr eaLnBrk="1" hangingPunct="1">
              <a:lnSpc>
                <a:spcPct val="80000"/>
              </a:lnSpc>
            </a:pPr>
            <a:r>
              <a:rPr lang="en-US" sz="2400" smtClean="0"/>
              <a:t>Look at all the adjacent squares ignoring squares with walls, water, or other illegal terrain. </a:t>
            </a:r>
          </a:p>
          <a:p>
            <a:pPr eaLnBrk="1" hangingPunct="1">
              <a:lnSpc>
                <a:spcPct val="80000"/>
              </a:lnSpc>
            </a:pPr>
            <a:r>
              <a:rPr lang="en-US" sz="2400" smtClean="0"/>
              <a:t>Add them to the open list, too. For each of these squares, save point A as its “parent square”. </a:t>
            </a:r>
          </a:p>
          <a:p>
            <a:pPr eaLnBrk="1" hangingPunct="1">
              <a:lnSpc>
                <a:spcPct val="80000"/>
              </a:lnSpc>
            </a:pPr>
            <a:r>
              <a:rPr lang="en-US" sz="2400" smtClean="0"/>
              <a:t>Drop the starting square A from your open list, and add it to a “closed list” of squares that you don’t need to look at again for now. </a:t>
            </a:r>
          </a:p>
        </p:txBody>
      </p:sp>
      <p:pic>
        <p:nvPicPr>
          <p:cNvPr id="2355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0400" y="2895600"/>
            <a:ext cx="1438275" cy="142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Tree>
    <p:extLst>
      <p:ext uri="{BB962C8B-B14F-4D97-AF65-F5344CB8AC3E}">
        <p14:creationId xmlns:p14="http://schemas.microsoft.com/office/powerpoint/2010/main" val="22519409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pPr eaLnBrk="1" hangingPunct="1"/>
            <a:r>
              <a:rPr lang="en-IE" smtClean="0"/>
              <a:t>Next…</a:t>
            </a:r>
            <a:endParaRPr lang="en-US" smtClean="0"/>
          </a:p>
        </p:txBody>
      </p:sp>
      <p:sp>
        <p:nvSpPr>
          <p:cNvPr id="24579" name="Rectangle 3" descr="Rectangle: Click to edit Master text styles&#10;Second level&#10;Third level&#10;Fourth level&#10;Fifth level"/>
          <p:cNvSpPr>
            <a:spLocks noGrp="1" noChangeArrowheads="1"/>
          </p:cNvSpPr>
          <p:nvPr>
            <p:ph type="body" idx="1"/>
          </p:nvPr>
        </p:nvSpPr>
        <p:spPr/>
        <p:txBody>
          <a:bodyPr/>
          <a:lstStyle/>
          <a:p>
            <a:pPr eaLnBrk="1" hangingPunct="1"/>
            <a:r>
              <a:rPr lang="en-US" smtClean="0"/>
              <a:t>Choose one of the adjacent squares on the open list repeat the earlier process, as described below. </a:t>
            </a:r>
          </a:p>
          <a:p>
            <a:pPr eaLnBrk="1" hangingPunct="1"/>
            <a:r>
              <a:rPr lang="en-US" smtClean="0"/>
              <a:t>But which square do we choose? </a:t>
            </a:r>
          </a:p>
          <a:p>
            <a:pPr eaLnBrk="1" hangingPunct="1"/>
            <a:r>
              <a:rPr lang="en-US" smtClean="0"/>
              <a:t>The one with the lowest F cost. </a:t>
            </a:r>
          </a:p>
        </p:txBody>
      </p:sp>
    </p:spTree>
    <p:extLst>
      <p:ext uri="{BB962C8B-B14F-4D97-AF65-F5344CB8AC3E}">
        <p14:creationId xmlns:p14="http://schemas.microsoft.com/office/powerpoint/2010/main" val="21257441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pPr eaLnBrk="1" hangingPunct="1"/>
            <a:r>
              <a:rPr lang="en-IE" smtClean="0"/>
              <a:t>Path scoring</a:t>
            </a:r>
            <a:endParaRPr lang="en-US" smtClean="0"/>
          </a:p>
        </p:txBody>
      </p:sp>
      <p:sp>
        <p:nvSpPr>
          <p:cNvPr id="25603" name="Rectangle 3" descr="Rectangle: Click to edit Master text styles&#10;Second level&#10;Third level&#10;Fourth level&#10;Fifth level"/>
          <p:cNvSpPr>
            <a:spLocks noGrp="1" noChangeArrowheads="1"/>
          </p:cNvSpPr>
          <p:nvPr>
            <p:ph type="body" idx="1"/>
          </p:nvPr>
        </p:nvSpPr>
        <p:spPr/>
        <p:txBody>
          <a:bodyPr/>
          <a:lstStyle/>
          <a:p>
            <a:pPr eaLnBrk="1" hangingPunct="1">
              <a:lnSpc>
                <a:spcPct val="80000"/>
              </a:lnSpc>
            </a:pPr>
            <a:r>
              <a:rPr lang="en-US" sz="2000" smtClean="0"/>
              <a:t>F = G + H  </a:t>
            </a:r>
          </a:p>
          <a:p>
            <a:pPr lvl="1" eaLnBrk="1" hangingPunct="1">
              <a:lnSpc>
                <a:spcPct val="80000"/>
              </a:lnSpc>
            </a:pPr>
            <a:r>
              <a:rPr lang="en-US" sz="1800" smtClean="0"/>
              <a:t>G = the movement cost to move from the starting point A to a given square on the grid, following the path generated to get there. </a:t>
            </a:r>
          </a:p>
          <a:p>
            <a:pPr lvl="1" eaLnBrk="1" hangingPunct="1">
              <a:lnSpc>
                <a:spcPct val="80000"/>
              </a:lnSpc>
            </a:pPr>
            <a:r>
              <a:rPr lang="en-US" sz="1800" smtClean="0"/>
              <a:t>We will assign a cost of 10 to each horizontal or vertical square moved, and a cost of 14 for a diagonal move. </a:t>
            </a:r>
          </a:p>
          <a:p>
            <a:pPr lvl="1" eaLnBrk="1" hangingPunct="1">
              <a:lnSpc>
                <a:spcPct val="80000"/>
              </a:lnSpc>
            </a:pPr>
            <a:r>
              <a:rPr lang="en-US" sz="1800" smtClean="0"/>
              <a:t>We use these numbers because the actual distance to move diagonally is the square root of 2, or 1.414 times the cost of moving horizontally or vertically. This way, we avoid having to calculate square roots</a:t>
            </a:r>
          </a:p>
          <a:p>
            <a:pPr lvl="1" eaLnBrk="1" hangingPunct="1">
              <a:lnSpc>
                <a:spcPct val="80000"/>
              </a:lnSpc>
            </a:pPr>
            <a:r>
              <a:rPr lang="en-US" sz="1800" smtClean="0"/>
              <a:t>G cost of that square is to take the G cost of </a:t>
            </a:r>
            <a:r>
              <a:rPr lang="en-US" sz="1800" i="1" smtClean="0"/>
              <a:t>its parent</a:t>
            </a:r>
            <a:r>
              <a:rPr lang="en-US" sz="1800" smtClean="0"/>
              <a:t>, and then add 10 or 14</a:t>
            </a:r>
          </a:p>
          <a:p>
            <a:pPr lvl="1" eaLnBrk="1" hangingPunct="1">
              <a:lnSpc>
                <a:spcPct val="80000"/>
              </a:lnSpc>
            </a:pPr>
            <a:r>
              <a:rPr lang="en-US" sz="1800" smtClean="0"/>
              <a:t>H = the estimated movement cost to move from that given square on the grid to the final destination, point B. </a:t>
            </a:r>
          </a:p>
          <a:p>
            <a:pPr lvl="1" eaLnBrk="1" hangingPunct="1">
              <a:lnSpc>
                <a:spcPct val="80000"/>
              </a:lnSpc>
            </a:pPr>
            <a:r>
              <a:rPr lang="en-US" sz="1800" smtClean="0"/>
              <a:t>This is often referred to as the heuristic</a:t>
            </a:r>
          </a:p>
          <a:p>
            <a:pPr eaLnBrk="1" hangingPunct="1">
              <a:lnSpc>
                <a:spcPct val="80000"/>
              </a:lnSpc>
            </a:pPr>
            <a:endParaRPr lang="en-US" sz="2000" smtClean="0"/>
          </a:p>
        </p:txBody>
      </p:sp>
    </p:spTree>
    <p:extLst>
      <p:ext uri="{BB962C8B-B14F-4D97-AF65-F5344CB8AC3E}">
        <p14:creationId xmlns:p14="http://schemas.microsoft.com/office/powerpoint/2010/main" val="13500190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pPr eaLnBrk="1" hangingPunct="1"/>
            <a:r>
              <a:rPr lang="en-IE" smtClean="0"/>
              <a:t>Calculating H</a:t>
            </a:r>
            <a:endParaRPr lang="en-US" smtClean="0"/>
          </a:p>
        </p:txBody>
      </p:sp>
      <p:sp>
        <p:nvSpPr>
          <p:cNvPr id="26627" name="Rectangle 3" descr="Rectangle: Click to edit Master text styles&#10;Second level&#10;Third level&#10;Fourth level&#10;Fifth level"/>
          <p:cNvSpPr>
            <a:spLocks noGrp="1" noChangeArrowheads="1"/>
          </p:cNvSpPr>
          <p:nvPr>
            <p:ph type="body" idx="1"/>
          </p:nvPr>
        </p:nvSpPr>
        <p:spPr/>
        <p:txBody>
          <a:bodyPr/>
          <a:lstStyle/>
          <a:p>
            <a:pPr eaLnBrk="1" hangingPunct="1"/>
            <a:r>
              <a:rPr lang="en-IE" smtClean="0"/>
              <a:t>3 Most used heuristics are:</a:t>
            </a:r>
          </a:p>
          <a:p>
            <a:pPr lvl="1" eaLnBrk="1" hangingPunct="1"/>
            <a:r>
              <a:rPr lang="en-IE" smtClean="0"/>
              <a:t>Euclidian distance (length)</a:t>
            </a:r>
          </a:p>
          <a:p>
            <a:pPr lvl="1" eaLnBrk="1" hangingPunct="1"/>
            <a:r>
              <a:rPr lang="en-IE" smtClean="0"/>
              <a:t>Manhattan distance (delta x + delta y + delta z) – in this case multiplied by 10</a:t>
            </a:r>
          </a:p>
          <a:p>
            <a:pPr lvl="1" eaLnBrk="1" hangingPunct="1"/>
            <a:r>
              <a:rPr lang="en-IE" smtClean="0"/>
              <a:t>Distance squared (saves you having to do a square root calculation)</a:t>
            </a:r>
            <a:endParaRPr lang="en-US" smtClean="0"/>
          </a:p>
        </p:txBody>
      </p:sp>
    </p:spTree>
    <p:extLst>
      <p:ext uri="{BB962C8B-B14F-4D97-AF65-F5344CB8AC3E}">
        <p14:creationId xmlns:p14="http://schemas.microsoft.com/office/powerpoint/2010/main" val="37802512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pPr eaLnBrk="1" hangingPunct="1"/>
            <a:r>
              <a:rPr lang="en-IE" smtClean="0"/>
              <a:t>After 1 iteration</a:t>
            </a:r>
            <a:endParaRPr lang="en-US" smtClean="0"/>
          </a:p>
        </p:txBody>
      </p:sp>
      <p:pic>
        <p:nvPicPr>
          <p:cNvPr id="27651"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7400" y="1752600"/>
            <a:ext cx="6858000" cy="4830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27652" name="Line 5"/>
          <p:cNvSpPr>
            <a:spLocks noChangeShapeType="1"/>
          </p:cNvSpPr>
          <p:nvPr/>
        </p:nvSpPr>
        <p:spPr bwMode="auto">
          <a:xfrm>
            <a:off x="762000" y="2971800"/>
            <a:ext cx="1447800" cy="6096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IE"/>
          </a:p>
        </p:txBody>
      </p:sp>
      <p:sp>
        <p:nvSpPr>
          <p:cNvPr id="27653" name="Line 6"/>
          <p:cNvSpPr>
            <a:spLocks noChangeShapeType="1"/>
          </p:cNvSpPr>
          <p:nvPr/>
        </p:nvSpPr>
        <p:spPr bwMode="auto">
          <a:xfrm>
            <a:off x="1371600" y="2743200"/>
            <a:ext cx="762000" cy="1524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IE"/>
          </a:p>
        </p:txBody>
      </p:sp>
      <p:sp>
        <p:nvSpPr>
          <p:cNvPr id="27654" name="Line 7"/>
          <p:cNvSpPr>
            <a:spLocks noChangeShapeType="1"/>
          </p:cNvSpPr>
          <p:nvPr/>
        </p:nvSpPr>
        <p:spPr bwMode="auto">
          <a:xfrm flipV="1">
            <a:off x="1219200" y="3581400"/>
            <a:ext cx="1447800" cy="8382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IE"/>
          </a:p>
        </p:txBody>
      </p:sp>
      <p:sp>
        <p:nvSpPr>
          <p:cNvPr id="27655" name="Text Box 8"/>
          <p:cNvSpPr txBox="1">
            <a:spLocks noChangeArrowheads="1"/>
          </p:cNvSpPr>
          <p:nvPr/>
        </p:nvSpPr>
        <p:spPr bwMode="auto">
          <a:xfrm>
            <a:off x="838200" y="4191000"/>
            <a:ext cx="3905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r>
              <a:rPr lang="en-IE"/>
              <a:t>H</a:t>
            </a:r>
            <a:endParaRPr lang="en-US"/>
          </a:p>
        </p:txBody>
      </p:sp>
      <p:sp>
        <p:nvSpPr>
          <p:cNvPr id="27656" name="Text Box 9"/>
          <p:cNvSpPr txBox="1">
            <a:spLocks noChangeArrowheads="1"/>
          </p:cNvSpPr>
          <p:nvPr/>
        </p:nvSpPr>
        <p:spPr bwMode="auto">
          <a:xfrm>
            <a:off x="1066800" y="2438400"/>
            <a:ext cx="3429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r>
              <a:rPr lang="en-IE"/>
              <a:t>F</a:t>
            </a:r>
            <a:endParaRPr lang="en-US"/>
          </a:p>
        </p:txBody>
      </p:sp>
      <p:sp>
        <p:nvSpPr>
          <p:cNvPr id="27657" name="Text Box 10"/>
          <p:cNvSpPr txBox="1">
            <a:spLocks noChangeArrowheads="1"/>
          </p:cNvSpPr>
          <p:nvPr/>
        </p:nvSpPr>
        <p:spPr bwMode="auto">
          <a:xfrm>
            <a:off x="450850" y="2743200"/>
            <a:ext cx="387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r>
              <a:rPr lang="en-IE"/>
              <a:t>G</a:t>
            </a:r>
            <a:endParaRPr lang="en-US"/>
          </a:p>
        </p:txBody>
      </p:sp>
    </p:spTree>
    <p:extLst>
      <p:ext uri="{BB962C8B-B14F-4D97-AF65-F5344CB8AC3E}">
        <p14:creationId xmlns:p14="http://schemas.microsoft.com/office/powerpoint/2010/main" val="7419549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pPr eaLnBrk="1" hangingPunct="1"/>
            <a:r>
              <a:rPr lang="en-IE" smtClean="0"/>
              <a:t>Continuing the search</a:t>
            </a:r>
            <a:endParaRPr lang="en-US" smtClean="0"/>
          </a:p>
        </p:txBody>
      </p:sp>
      <p:sp>
        <p:nvSpPr>
          <p:cNvPr id="28675" name="Rectangle 3" descr="Rectangle: Click to edit Master text styles&#10;Second level&#10;Third level&#10;Fourth level&#10;Fifth level"/>
          <p:cNvSpPr>
            <a:spLocks noGrp="1" noChangeArrowheads="1"/>
          </p:cNvSpPr>
          <p:nvPr>
            <p:ph type="body" idx="1"/>
          </p:nvPr>
        </p:nvSpPr>
        <p:spPr/>
        <p:txBody>
          <a:bodyPr/>
          <a:lstStyle/>
          <a:p>
            <a:pPr eaLnBrk="1" hangingPunct="1">
              <a:lnSpc>
                <a:spcPct val="80000"/>
              </a:lnSpc>
            </a:pPr>
            <a:r>
              <a:rPr lang="en-US" sz="2000" smtClean="0"/>
              <a:t>Choose the lowest F score square from all those that are on the open list. </a:t>
            </a:r>
          </a:p>
          <a:p>
            <a:pPr lvl="1" eaLnBrk="1" hangingPunct="1">
              <a:lnSpc>
                <a:spcPct val="80000"/>
              </a:lnSpc>
            </a:pPr>
            <a:r>
              <a:rPr lang="en-US" sz="1800" smtClean="0"/>
              <a:t>Drop it from the open list and add it to the closed list. </a:t>
            </a:r>
          </a:p>
          <a:p>
            <a:pPr lvl="1" eaLnBrk="1" hangingPunct="1">
              <a:lnSpc>
                <a:spcPct val="80000"/>
              </a:lnSpc>
            </a:pPr>
            <a:r>
              <a:rPr lang="en-US" sz="1800" smtClean="0"/>
              <a:t>Check all of the adjacent squares. Ignoring those that are on the closed list or unwalkable (terrain with walls, water, or other illegal terrain), add squares to the open list if they are not on the open list already. </a:t>
            </a:r>
          </a:p>
          <a:p>
            <a:pPr lvl="1" eaLnBrk="1" hangingPunct="1">
              <a:lnSpc>
                <a:spcPct val="80000"/>
              </a:lnSpc>
            </a:pPr>
            <a:r>
              <a:rPr lang="en-US" sz="1800" smtClean="0"/>
              <a:t>Make the selected square the “parent” of the new squares. </a:t>
            </a:r>
          </a:p>
          <a:p>
            <a:pPr lvl="1" eaLnBrk="1" hangingPunct="1">
              <a:lnSpc>
                <a:spcPct val="80000"/>
              </a:lnSpc>
            </a:pPr>
            <a:r>
              <a:rPr lang="en-US" sz="1800" smtClean="0"/>
              <a:t>If an adjacent square is already on the open list, check to see if this path to that square is a better one. In other words, check to see if the G score for that square is lower if we use the current square to get there. If not, don’t do anything. </a:t>
            </a:r>
          </a:p>
          <a:p>
            <a:pPr lvl="1" eaLnBrk="1" hangingPunct="1">
              <a:lnSpc>
                <a:spcPct val="80000"/>
              </a:lnSpc>
            </a:pPr>
            <a:r>
              <a:rPr lang="en-US" sz="1800" smtClean="0"/>
              <a:t>On the other hand, if the G cost of the new path is lower, change the parent of the adjacent square to the selected square </a:t>
            </a:r>
          </a:p>
          <a:p>
            <a:pPr lvl="1" eaLnBrk="1" hangingPunct="1">
              <a:lnSpc>
                <a:spcPct val="80000"/>
              </a:lnSpc>
            </a:pPr>
            <a:r>
              <a:rPr lang="en-US" sz="1800" smtClean="0"/>
              <a:t>Finally, recalculate both the F and G scores of that square. </a:t>
            </a:r>
          </a:p>
        </p:txBody>
      </p:sp>
    </p:spTree>
    <p:extLst>
      <p:ext uri="{BB962C8B-B14F-4D97-AF65-F5344CB8AC3E}">
        <p14:creationId xmlns:p14="http://schemas.microsoft.com/office/powerpoint/2010/main" val="30512105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pPr eaLnBrk="1" hangingPunct="1"/>
            <a:endParaRPr lang="en-US" smtClean="0"/>
          </a:p>
        </p:txBody>
      </p:sp>
      <p:pic>
        <p:nvPicPr>
          <p:cNvPr id="29699"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1676400"/>
            <a:ext cx="6172200" cy="442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Tree>
    <p:extLst>
      <p:ext uri="{BB962C8B-B14F-4D97-AF65-F5344CB8AC3E}">
        <p14:creationId xmlns:p14="http://schemas.microsoft.com/office/powerpoint/2010/main" val="95494570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pPr eaLnBrk="1" hangingPunct="1"/>
            <a:endParaRPr lang="en-US" smtClean="0"/>
          </a:p>
        </p:txBody>
      </p:sp>
      <p:pic>
        <p:nvPicPr>
          <p:cNvPr id="30723"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1828800"/>
            <a:ext cx="6705600" cy="4770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Tree>
    <p:extLst>
      <p:ext uri="{BB962C8B-B14F-4D97-AF65-F5344CB8AC3E}">
        <p14:creationId xmlns:p14="http://schemas.microsoft.com/office/powerpoint/2010/main" val="5759336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pPr eaLnBrk="1" hangingPunct="1"/>
            <a:r>
              <a:rPr lang="en-IE" smtClean="0"/>
              <a:t>Path Finding</a:t>
            </a:r>
            <a:endParaRPr lang="en-US" smtClean="0"/>
          </a:p>
        </p:txBody>
      </p:sp>
      <p:sp>
        <p:nvSpPr>
          <p:cNvPr id="4099" name="Rectangle 3" descr="Rectangle: Click to edit Master text styles&#10;Second level&#10;Third level&#10;Fourth level&#10;Fifth level"/>
          <p:cNvSpPr>
            <a:spLocks noGrp="1" noChangeArrowheads="1"/>
          </p:cNvSpPr>
          <p:nvPr>
            <p:ph type="body" idx="1"/>
          </p:nvPr>
        </p:nvSpPr>
        <p:spPr/>
        <p:txBody>
          <a:bodyPr/>
          <a:lstStyle/>
          <a:p>
            <a:pPr eaLnBrk="1" hangingPunct="1"/>
            <a:r>
              <a:rPr lang="en-IE" sz="2800" smtClean="0"/>
              <a:t>In computer games, it is necessary for characters to make decisions about how to get from A to B</a:t>
            </a:r>
          </a:p>
          <a:p>
            <a:pPr eaLnBrk="1" hangingPunct="1"/>
            <a:r>
              <a:rPr lang="en-IE" sz="2800" smtClean="0"/>
              <a:t>This is easy for people, but requires intelligence to solve</a:t>
            </a:r>
          </a:p>
          <a:p>
            <a:pPr eaLnBrk="1" hangingPunct="1"/>
            <a:r>
              <a:rPr lang="en-IE" sz="2800" smtClean="0"/>
              <a:t>For example, in RTS games, you click the mouse on a location on the map and the entity must figure out the most efficient way to get there:</a:t>
            </a:r>
            <a:endParaRPr lang="en-US" sz="2800" smtClean="0"/>
          </a:p>
        </p:txBody>
      </p:sp>
    </p:spTree>
    <p:extLst>
      <p:ext uri="{BB962C8B-B14F-4D97-AF65-F5344CB8AC3E}">
        <p14:creationId xmlns:p14="http://schemas.microsoft.com/office/powerpoint/2010/main" val="204624845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pPr eaLnBrk="1" hangingPunct="1"/>
            <a:endParaRPr lang="en-US" smtClean="0"/>
          </a:p>
        </p:txBody>
      </p:sp>
      <p:pic>
        <p:nvPicPr>
          <p:cNvPr id="31747"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1752600"/>
            <a:ext cx="6324600" cy="4805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Tree>
    <p:extLst>
      <p:ext uri="{BB962C8B-B14F-4D97-AF65-F5344CB8AC3E}">
        <p14:creationId xmlns:p14="http://schemas.microsoft.com/office/powerpoint/2010/main" val="2822718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pPr eaLnBrk="1" hangingPunct="1"/>
            <a:endParaRPr lang="en-US" smtClean="0"/>
          </a:p>
        </p:txBody>
      </p:sp>
      <p:pic>
        <p:nvPicPr>
          <p:cNvPr id="32771"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533400"/>
            <a:ext cx="8991600" cy="535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8633850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304800"/>
            <a:ext cx="8534400" cy="6221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732463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pPr eaLnBrk="1" hangingPunct="1"/>
            <a:endParaRPr lang="en-US" smtClean="0"/>
          </a:p>
        </p:txBody>
      </p:sp>
      <p:sp>
        <p:nvSpPr>
          <p:cNvPr id="5123" name="Rectangle 3" descr="Rectangle: Click to edit Master text styles&#10;Second level&#10;Third level&#10;Fourth level&#10;Fifth level"/>
          <p:cNvSpPr>
            <a:spLocks noGrp="1" noChangeArrowheads="1"/>
          </p:cNvSpPr>
          <p:nvPr>
            <p:ph type="body" idx="1"/>
          </p:nvPr>
        </p:nvSpPr>
        <p:spPr/>
        <p:txBody>
          <a:bodyPr/>
          <a:lstStyle/>
          <a:p>
            <a:pPr eaLnBrk="1" hangingPunct="1"/>
            <a:endParaRPr lang="en-US" smtClean="0"/>
          </a:p>
        </p:txBody>
      </p:sp>
      <p:pic>
        <p:nvPicPr>
          <p:cNvPr id="512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 y="0"/>
            <a:ext cx="9220200" cy="6915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Tree>
    <p:extLst>
      <p:ext uri="{BB962C8B-B14F-4D97-AF65-F5344CB8AC3E}">
        <p14:creationId xmlns:p14="http://schemas.microsoft.com/office/powerpoint/2010/main" val="245108292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pPr eaLnBrk="1" hangingPunct="1"/>
            <a:r>
              <a:rPr lang="en-IE" smtClean="0"/>
              <a:t>Sometimes this might involve</a:t>
            </a:r>
            <a:endParaRPr lang="en-US" smtClean="0"/>
          </a:p>
        </p:txBody>
      </p:sp>
      <p:sp>
        <p:nvSpPr>
          <p:cNvPr id="6147" name="Rectangle 3" descr="Rectangle: Click to edit Master text styles&#10;Second level&#10;Third level&#10;Fourth level&#10;Fifth level"/>
          <p:cNvSpPr>
            <a:spLocks noGrp="1" noChangeArrowheads="1"/>
          </p:cNvSpPr>
          <p:nvPr>
            <p:ph type="body" idx="1"/>
          </p:nvPr>
        </p:nvSpPr>
        <p:spPr/>
        <p:txBody>
          <a:bodyPr/>
          <a:lstStyle/>
          <a:p>
            <a:pPr eaLnBrk="1" hangingPunct="1"/>
            <a:r>
              <a:rPr lang="en-IE" sz="2800" smtClean="0"/>
              <a:t>Going over mountains (slower?)</a:t>
            </a:r>
          </a:p>
          <a:p>
            <a:pPr eaLnBrk="1" hangingPunct="1"/>
            <a:r>
              <a:rPr lang="en-IE" sz="2800" smtClean="0"/>
              <a:t>Negotiating buildings</a:t>
            </a:r>
          </a:p>
          <a:p>
            <a:pPr eaLnBrk="1" hangingPunct="1"/>
            <a:r>
              <a:rPr lang="en-IE" sz="2800" smtClean="0"/>
              <a:t>Negotiating bridges (or swimming?)</a:t>
            </a:r>
          </a:p>
          <a:p>
            <a:pPr eaLnBrk="1" hangingPunct="1"/>
            <a:r>
              <a:rPr lang="en-IE" sz="2800" smtClean="0"/>
              <a:t>Climbing ladders</a:t>
            </a:r>
          </a:p>
          <a:p>
            <a:pPr eaLnBrk="1" hangingPunct="1"/>
            <a:r>
              <a:rPr lang="en-IE" sz="2800" smtClean="0"/>
              <a:t>Opening doors</a:t>
            </a:r>
          </a:p>
          <a:p>
            <a:pPr eaLnBrk="1" hangingPunct="1"/>
            <a:r>
              <a:rPr lang="en-IE" sz="2800" smtClean="0"/>
              <a:t>Moving other entities out of the way</a:t>
            </a:r>
          </a:p>
          <a:p>
            <a:pPr eaLnBrk="1" hangingPunct="1"/>
            <a:r>
              <a:rPr lang="en-IE" sz="2800" smtClean="0"/>
              <a:t>In computer games, this is almost always achieved using  the A* algorithm!</a:t>
            </a:r>
            <a:endParaRPr lang="en-US" sz="2800" smtClean="0"/>
          </a:p>
        </p:txBody>
      </p:sp>
    </p:spTree>
    <p:extLst>
      <p:ext uri="{BB962C8B-B14F-4D97-AF65-F5344CB8AC3E}">
        <p14:creationId xmlns:p14="http://schemas.microsoft.com/office/powerpoint/2010/main" val="227302500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pPr eaLnBrk="1" hangingPunct="1"/>
            <a:r>
              <a:rPr lang="en-IE" smtClean="0"/>
              <a:t>What is a graph?</a:t>
            </a:r>
            <a:endParaRPr lang="en-US" smtClean="0"/>
          </a:p>
        </p:txBody>
      </p:sp>
      <p:sp>
        <p:nvSpPr>
          <p:cNvPr id="7171" name="Rectangle 3" descr="Rectangle: Click to edit Master text styles&#10;Second level&#10;Third level&#10;Fourth level&#10;Fifth level"/>
          <p:cNvSpPr>
            <a:spLocks noGrp="1" noChangeArrowheads="1"/>
          </p:cNvSpPr>
          <p:nvPr>
            <p:ph type="body" idx="1"/>
          </p:nvPr>
        </p:nvSpPr>
        <p:spPr>
          <a:xfrm>
            <a:off x="838200" y="1905000"/>
            <a:ext cx="7772400" cy="1981200"/>
          </a:xfrm>
        </p:spPr>
        <p:txBody>
          <a:bodyPr/>
          <a:lstStyle/>
          <a:p>
            <a:pPr eaLnBrk="1" hangingPunct="1">
              <a:lnSpc>
                <a:spcPct val="90000"/>
              </a:lnSpc>
            </a:pPr>
            <a:r>
              <a:rPr lang="en-IE" sz="2400" i="1" smtClean="0"/>
              <a:t>Nodes</a:t>
            </a:r>
          </a:p>
          <a:p>
            <a:pPr eaLnBrk="1" hangingPunct="1">
              <a:lnSpc>
                <a:spcPct val="90000"/>
              </a:lnSpc>
            </a:pPr>
            <a:r>
              <a:rPr lang="en-IE" sz="2400" smtClean="0"/>
              <a:t>Connected by </a:t>
            </a:r>
            <a:r>
              <a:rPr lang="en-IE" sz="2400" i="1" smtClean="0"/>
              <a:t>edges</a:t>
            </a:r>
          </a:p>
          <a:p>
            <a:pPr eaLnBrk="1" hangingPunct="1">
              <a:lnSpc>
                <a:spcPct val="90000"/>
              </a:lnSpc>
            </a:pPr>
            <a:r>
              <a:rPr lang="en-IE" sz="2400" smtClean="0"/>
              <a:t>Edges can be </a:t>
            </a:r>
            <a:r>
              <a:rPr lang="en-IE" sz="2400" i="1" smtClean="0"/>
              <a:t>directed</a:t>
            </a:r>
            <a:r>
              <a:rPr lang="en-IE" sz="2400" smtClean="0"/>
              <a:t> or </a:t>
            </a:r>
            <a:r>
              <a:rPr lang="en-IE" sz="2400" i="1" smtClean="0"/>
              <a:t>undirected</a:t>
            </a:r>
            <a:r>
              <a:rPr lang="en-IE" sz="2400" smtClean="0"/>
              <a:t> </a:t>
            </a:r>
          </a:p>
          <a:p>
            <a:pPr eaLnBrk="1" hangingPunct="1">
              <a:lnSpc>
                <a:spcPct val="90000"/>
              </a:lnSpc>
            </a:pPr>
            <a:r>
              <a:rPr lang="en-IE" sz="2400" smtClean="0"/>
              <a:t>An undirected graph is also known as a digraph</a:t>
            </a:r>
            <a:endParaRPr lang="en-US" sz="2400" smtClean="0"/>
          </a:p>
        </p:txBody>
      </p:sp>
      <p:sp>
        <p:nvSpPr>
          <p:cNvPr id="7172" name="Oval 4"/>
          <p:cNvSpPr>
            <a:spLocks noChangeArrowheads="1"/>
          </p:cNvSpPr>
          <p:nvPr/>
        </p:nvSpPr>
        <p:spPr bwMode="auto">
          <a:xfrm>
            <a:off x="1371600" y="5562600"/>
            <a:ext cx="228600" cy="228600"/>
          </a:xfrm>
          <a:prstGeom prst="ellipse">
            <a:avLst/>
          </a:prstGeom>
          <a:solidFill>
            <a:schemeClr val="accent1"/>
          </a:solidFill>
          <a:ln w="9525" algn="ctr">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IE"/>
          </a:p>
        </p:txBody>
      </p:sp>
      <p:sp>
        <p:nvSpPr>
          <p:cNvPr id="7173" name="Oval 5"/>
          <p:cNvSpPr>
            <a:spLocks noChangeArrowheads="1"/>
          </p:cNvSpPr>
          <p:nvPr/>
        </p:nvSpPr>
        <p:spPr bwMode="auto">
          <a:xfrm>
            <a:off x="3657600" y="3657600"/>
            <a:ext cx="228600" cy="228600"/>
          </a:xfrm>
          <a:prstGeom prst="ellipse">
            <a:avLst/>
          </a:prstGeom>
          <a:solidFill>
            <a:schemeClr val="accent1"/>
          </a:solidFill>
          <a:ln w="9525" algn="ctr">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IE"/>
          </a:p>
        </p:txBody>
      </p:sp>
      <p:sp>
        <p:nvSpPr>
          <p:cNvPr id="7174" name="Oval 6"/>
          <p:cNvSpPr>
            <a:spLocks noChangeArrowheads="1"/>
          </p:cNvSpPr>
          <p:nvPr/>
        </p:nvSpPr>
        <p:spPr bwMode="auto">
          <a:xfrm>
            <a:off x="4800600" y="4724400"/>
            <a:ext cx="228600" cy="228600"/>
          </a:xfrm>
          <a:prstGeom prst="ellipse">
            <a:avLst/>
          </a:prstGeom>
          <a:solidFill>
            <a:schemeClr val="accent1"/>
          </a:solidFill>
          <a:ln w="9525" algn="ctr">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IE"/>
          </a:p>
        </p:txBody>
      </p:sp>
      <p:sp>
        <p:nvSpPr>
          <p:cNvPr id="7175" name="Oval 7"/>
          <p:cNvSpPr>
            <a:spLocks noChangeArrowheads="1"/>
          </p:cNvSpPr>
          <p:nvPr/>
        </p:nvSpPr>
        <p:spPr bwMode="auto">
          <a:xfrm>
            <a:off x="1828800" y="4267200"/>
            <a:ext cx="228600" cy="228600"/>
          </a:xfrm>
          <a:prstGeom prst="ellipse">
            <a:avLst/>
          </a:prstGeom>
          <a:solidFill>
            <a:schemeClr val="accent1"/>
          </a:solidFill>
          <a:ln w="9525" algn="ctr">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IE"/>
          </a:p>
        </p:txBody>
      </p:sp>
      <p:sp>
        <p:nvSpPr>
          <p:cNvPr id="7176" name="Oval 8"/>
          <p:cNvSpPr>
            <a:spLocks noChangeArrowheads="1"/>
          </p:cNvSpPr>
          <p:nvPr/>
        </p:nvSpPr>
        <p:spPr bwMode="auto">
          <a:xfrm>
            <a:off x="6705600" y="5181600"/>
            <a:ext cx="228600" cy="228600"/>
          </a:xfrm>
          <a:prstGeom prst="ellipse">
            <a:avLst/>
          </a:prstGeom>
          <a:solidFill>
            <a:schemeClr val="accent1"/>
          </a:solidFill>
          <a:ln w="9525" algn="ctr">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IE"/>
          </a:p>
        </p:txBody>
      </p:sp>
      <p:sp>
        <p:nvSpPr>
          <p:cNvPr id="7177" name="Oval 9"/>
          <p:cNvSpPr>
            <a:spLocks noChangeArrowheads="1"/>
          </p:cNvSpPr>
          <p:nvPr/>
        </p:nvSpPr>
        <p:spPr bwMode="auto">
          <a:xfrm>
            <a:off x="2209800" y="6248400"/>
            <a:ext cx="228600" cy="228600"/>
          </a:xfrm>
          <a:prstGeom prst="ellipse">
            <a:avLst/>
          </a:prstGeom>
          <a:solidFill>
            <a:schemeClr val="accent1"/>
          </a:solidFill>
          <a:ln w="9525" algn="ctr">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IE"/>
          </a:p>
        </p:txBody>
      </p:sp>
      <p:sp>
        <p:nvSpPr>
          <p:cNvPr id="7178" name="Oval 10"/>
          <p:cNvSpPr>
            <a:spLocks noChangeArrowheads="1"/>
          </p:cNvSpPr>
          <p:nvPr/>
        </p:nvSpPr>
        <p:spPr bwMode="auto">
          <a:xfrm>
            <a:off x="6324600" y="4038600"/>
            <a:ext cx="228600" cy="228600"/>
          </a:xfrm>
          <a:prstGeom prst="ellipse">
            <a:avLst/>
          </a:prstGeom>
          <a:solidFill>
            <a:schemeClr val="accent1"/>
          </a:solidFill>
          <a:ln w="9525" algn="ctr">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IE"/>
          </a:p>
        </p:txBody>
      </p:sp>
      <p:sp>
        <p:nvSpPr>
          <p:cNvPr id="7179" name="Oval 11"/>
          <p:cNvSpPr>
            <a:spLocks noChangeArrowheads="1"/>
          </p:cNvSpPr>
          <p:nvPr/>
        </p:nvSpPr>
        <p:spPr bwMode="auto">
          <a:xfrm>
            <a:off x="3733800" y="6400800"/>
            <a:ext cx="228600" cy="228600"/>
          </a:xfrm>
          <a:prstGeom prst="ellipse">
            <a:avLst/>
          </a:prstGeom>
          <a:solidFill>
            <a:schemeClr val="accent1"/>
          </a:solidFill>
          <a:ln w="9525" algn="ctr">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IE"/>
          </a:p>
        </p:txBody>
      </p:sp>
      <p:sp>
        <p:nvSpPr>
          <p:cNvPr id="7180" name="Oval 12"/>
          <p:cNvSpPr>
            <a:spLocks noChangeArrowheads="1"/>
          </p:cNvSpPr>
          <p:nvPr/>
        </p:nvSpPr>
        <p:spPr bwMode="auto">
          <a:xfrm>
            <a:off x="3048000" y="4876800"/>
            <a:ext cx="228600" cy="228600"/>
          </a:xfrm>
          <a:prstGeom prst="ellipse">
            <a:avLst/>
          </a:prstGeom>
          <a:solidFill>
            <a:schemeClr val="accent1"/>
          </a:solidFill>
          <a:ln w="9525" algn="ctr">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IE"/>
          </a:p>
        </p:txBody>
      </p:sp>
      <p:sp>
        <p:nvSpPr>
          <p:cNvPr id="7181" name="Oval 13"/>
          <p:cNvSpPr>
            <a:spLocks noChangeArrowheads="1"/>
          </p:cNvSpPr>
          <p:nvPr/>
        </p:nvSpPr>
        <p:spPr bwMode="auto">
          <a:xfrm>
            <a:off x="4495800" y="5791200"/>
            <a:ext cx="228600" cy="228600"/>
          </a:xfrm>
          <a:prstGeom prst="ellipse">
            <a:avLst/>
          </a:prstGeom>
          <a:solidFill>
            <a:schemeClr val="accent1"/>
          </a:solidFill>
          <a:ln w="9525" algn="ctr">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IE"/>
          </a:p>
        </p:txBody>
      </p:sp>
      <p:sp>
        <p:nvSpPr>
          <p:cNvPr id="7182" name="Line 15"/>
          <p:cNvSpPr>
            <a:spLocks noChangeShapeType="1"/>
          </p:cNvSpPr>
          <p:nvPr/>
        </p:nvSpPr>
        <p:spPr bwMode="auto">
          <a:xfrm flipV="1">
            <a:off x="1524000" y="4495800"/>
            <a:ext cx="381000" cy="10668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IE"/>
          </a:p>
        </p:txBody>
      </p:sp>
      <p:sp>
        <p:nvSpPr>
          <p:cNvPr id="7183" name="Line 16"/>
          <p:cNvSpPr>
            <a:spLocks noChangeShapeType="1"/>
          </p:cNvSpPr>
          <p:nvPr/>
        </p:nvSpPr>
        <p:spPr bwMode="auto">
          <a:xfrm>
            <a:off x="2057400" y="4419600"/>
            <a:ext cx="990600" cy="4572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IE"/>
          </a:p>
        </p:txBody>
      </p:sp>
      <p:sp>
        <p:nvSpPr>
          <p:cNvPr id="7184" name="Line 17"/>
          <p:cNvSpPr>
            <a:spLocks noChangeShapeType="1"/>
          </p:cNvSpPr>
          <p:nvPr/>
        </p:nvSpPr>
        <p:spPr bwMode="auto">
          <a:xfrm flipV="1">
            <a:off x="3276600" y="3886200"/>
            <a:ext cx="457200" cy="9906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IE"/>
          </a:p>
        </p:txBody>
      </p:sp>
      <p:sp>
        <p:nvSpPr>
          <p:cNvPr id="7185" name="Line 18"/>
          <p:cNvSpPr>
            <a:spLocks noChangeShapeType="1"/>
          </p:cNvSpPr>
          <p:nvPr/>
        </p:nvSpPr>
        <p:spPr bwMode="auto">
          <a:xfrm flipV="1">
            <a:off x="3276600" y="4876800"/>
            <a:ext cx="1524000" cy="1524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IE"/>
          </a:p>
        </p:txBody>
      </p:sp>
      <p:sp>
        <p:nvSpPr>
          <p:cNvPr id="7186" name="Line 19"/>
          <p:cNvSpPr>
            <a:spLocks noChangeShapeType="1"/>
          </p:cNvSpPr>
          <p:nvPr/>
        </p:nvSpPr>
        <p:spPr bwMode="auto">
          <a:xfrm flipV="1">
            <a:off x="5029200" y="4267200"/>
            <a:ext cx="1295400" cy="5334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IE"/>
          </a:p>
        </p:txBody>
      </p:sp>
      <p:sp>
        <p:nvSpPr>
          <p:cNvPr id="7187" name="Line 20"/>
          <p:cNvSpPr>
            <a:spLocks noChangeShapeType="1"/>
          </p:cNvSpPr>
          <p:nvPr/>
        </p:nvSpPr>
        <p:spPr bwMode="auto">
          <a:xfrm>
            <a:off x="3886200" y="3810000"/>
            <a:ext cx="2438400" cy="3048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IE"/>
          </a:p>
        </p:txBody>
      </p:sp>
      <p:sp>
        <p:nvSpPr>
          <p:cNvPr id="7188" name="Line 21"/>
          <p:cNvSpPr>
            <a:spLocks noChangeShapeType="1"/>
          </p:cNvSpPr>
          <p:nvPr/>
        </p:nvSpPr>
        <p:spPr bwMode="auto">
          <a:xfrm>
            <a:off x="5029200" y="4876800"/>
            <a:ext cx="1676400" cy="381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IE"/>
          </a:p>
        </p:txBody>
      </p:sp>
      <p:sp>
        <p:nvSpPr>
          <p:cNvPr id="7189" name="Line 22"/>
          <p:cNvSpPr>
            <a:spLocks noChangeShapeType="1"/>
          </p:cNvSpPr>
          <p:nvPr/>
        </p:nvSpPr>
        <p:spPr bwMode="auto">
          <a:xfrm flipH="1">
            <a:off x="2438400" y="5105400"/>
            <a:ext cx="685800" cy="1143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IE"/>
          </a:p>
        </p:txBody>
      </p:sp>
      <p:sp>
        <p:nvSpPr>
          <p:cNvPr id="7190" name="Line 23"/>
          <p:cNvSpPr>
            <a:spLocks noChangeShapeType="1"/>
          </p:cNvSpPr>
          <p:nvPr/>
        </p:nvSpPr>
        <p:spPr bwMode="auto">
          <a:xfrm>
            <a:off x="3200400" y="5105400"/>
            <a:ext cx="1295400" cy="6858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IE"/>
          </a:p>
        </p:txBody>
      </p:sp>
      <p:sp>
        <p:nvSpPr>
          <p:cNvPr id="7191" name="Line 24"/>
          <p:cNvSpPr>
            <a:spLocks noChangeShapeType="1"/>
          </p:cNvSpPr>
          <p:nvPr/>
        </p:nvSpPr>
        <p:spPr bwMode="auto">
          <a:xfrm>
            <a:off x="3200400" y="5105400"/>
            <a:ext cx="609600" cy="12954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IE"/>
          </a:p>
        </p:txBody>
      </p:sp>
      <p:sp>
        <p:nvSpPr>
          <p:cNvPr id="7192" name="Line 25"/>
          <p:cNvSpPr>
            <a:spLocks noChangeShapeType="1"/>
          </p:cNvSpPr>
          <p:nvPr/>
        </p:nvSpPr>
        <p:spPr bwMode="auto">
          <a:xfrm flipH="1">
            <a:off x="4724400" y="4953000"/>
            <a:ext cx="228600" cy="8382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IE"/>
          </a:p>
        </p:txBody>
      </p:sp>
      <p:sp>
        <p:nvSpPr>
          <p:cNvPr id="7193" name="Line 26"/>
          <p:cNvSpPr>
            <a:spLocks noChangeShapeType="1"/>
          </p:cNvSpPr>
          <p:nvPr/>
        </p:nvSpPr>
        <p:spPr bwMode="auto">
          <a:xfrm>
            <a:off x="1524000" y="5791200"/>
            <a:ext cx="685800" cy="5334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IE"/>
          </a:p>
        </p:txBody>
      </p:sp>
      <p:sp>
        <p:nvSpPr>
          <p:cNvPr id="7194" name="Line 27"/>
          <p:cNvSpPr>
            <a:spLocks noChangeShapeType="1"/>
          </p:cNvSpPr>
          <p:nvPr/>
        </p:nvSpPr>
        <p:spPr bwMode="auto">
          <a:xfrm>
            <a:off x="2438400" y="6400800"/>
            <a:ext cx="1295400" cy="1524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IE"/>
          </a:p>
        </p:txBody>
      </p:sp>
      <p:sp>
        <p:nvSpPr>
          <p:cNvPr id="7195" name="Line 28"/>
          <p:cNvSpPr>
            <a:spLocks noChangeShapeType="1"/>
          </p:cNvSpPr>
          <p:nvPr/>
        </p:nvSpPr>
        <p:spPr bwMode="auto">
          <a:xfrm flipV="1">
            <a:off x="4724400" y="5410200"/>
            <a:ext cx="1981200" cy="5334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IE"/>
          </a:p>
        </p:txBody>
      </p:sp>
      <p:sp>
        <p:nvSpPr>
          <p:cNvPr id="7196" name="AutoShape 29" descr="mk:@MSITStore:C:\Users\Bryan%20Duggan\Documents\eBooks\GameProgramming\Game\Wordware%5b1%5d.Publishing.Programming.Game.AI.by.Example.ISBN1556220782.chm::/9482final/images/fig217_02.jpg"/>
          <p:cNvSpPr>
            <a:spLocks noChangeAspect="1" noChangeArrowheads="1"/>
          </p:cNvSpPr>
          <p:nvPr/>
        </p:nvSpPr>
        <p:spPr bwMode="auto">
          <a:xfrm>
            <a:off x="4537075" y="-182563"/>
            <a:ext cx="923925" cy="276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IE"/>
          </a:p>
        </p:txBody>
      </p:sp>
      <p:pic>
        <p:nvPicPr>
          <p:cNvPr id="7197" name="Picture 3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98096" y="1789216"/>
            <a:ext cx="1872208" cy="559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Tree>
    <p:extLst>
      <p:ext uri="{BB962C8B-B14F-4D97-AF65-F5344CB8AC3E}">
        <p14:creationId xmlns:p14="http://schemas.microsoft.com/office/powerpoint/2010/main" val="44982820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eaLnBrk="1" hangingPunct="1"/>
            <a:r>
              <a:rPr lang="en-IE" smtClean="0"/>
              <a:t>Graphs are also used for</a:t>
            </a:r>
            <a:endParaRPr lang="en-US" smtClean="0"/>
          </a:p>
        </p:txBody>
      </p:sp>
      <p:sp>
        <p:nvSpPr>
          <p:cNvPr id="8195" name="Rectangle 3" descr="Rectangle: Click to edit Master text styles&#10;Second level&#10;Third level&#10;Fourth level&#10;Fifth level"/>
          <p:cNvSpPr>
            <a:spLocks noGrp="1" noChangeArrowheads="1"/>
          </p:cNvSpPr>
          <p:nvPr>
            <p:ph type="body" idx="1"/>
          </p:nvPr>
        </p:nvSpPr>
        <p:spPr/>
        <p:txBody>
          <a:bodyPr/>
          <a:lstStyle/>
          <a:p>
            <a:pPr eaLnBrk="1" hangingPunct="1"/>
            <a:r>
              <a:rPr lang="en-IE" smtClean="0"/>
              <a:t>State space searches</a:t>
            </a:r>
          </a:p>
          <a:p>
            <a:pPr eaLnBrk="1" hangingPunct="1"/>
            <a:r>
              <a:rPr lang="en-IE" smtClean="0"/>
              <a:t>Technology trees</a:t>
            </a:r>
          </a:p>
          <a:p>
            <a:pPr eaLnBrk="1" hangingPunct="1"/>
            <a:r>
              <a:rPr lang="en-IE" smtClean="0"/>
              <a:t>Dependency graphs</a:t>
            </a:r>
            <a:endParaRPr lang="en-US" smtClean="0"/>
          </a:p>
        </p:txBody>
      </p:sp>
    </p:spTree>
    <p:extLst>
      <p:ext uri="{BB962C8B-B14F-4D97-AF65-F5344CB8AC3E}">
        <p14:creationId xmlns:p14="http://schemas.microsoft.com/office/powerpoint/2010/main" val="339977854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p:txBody>
          <a:bodyPr/>
          <a:lstStyle/>
          <a:p>
            <a:r>
              <a:rPr lang="en-IE" smtClean="0"/>
              <a:t>State Graphs</a:t>
            </a:r>
          </a:p>
        </p:txBody>
      </p:sp>
      <p:sp>
        <p:nvSpPr>
          <p:cNvPr id="9219" name="AutoShape 2" descr="Click To expand">
            <a:hlinkClick r:id="rId3"/>
          </p:cNvPr>
          <p:cNvSpPr>
            <a:spLocks noChangeAspect="1" noChangeArrowheads="1"/>
          </p:cNvSpPr>
          <p:nvPr/>
        </p:nvSpPr>
        <p:spPr bwMode="auto">
          <a:xfrm>
            <a:off x="4419600" y="1295400"/>
            <a:ext cx="3333750" cy="426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r>
              <a:rPr lang="en-IE"/>
              <a:t>Consequently, these types of graphs are created and searched by expanding a few nodes at a time, typically (but not always) using algorithms that direct the search toward the goal state</a:t>
            </a:r>
          </a:p>
        </p:txBody>
      </p:sp>
      <p:pic>
        <p:nvPicPr>
          <p:cNvPr id="9220"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 y="1905000"/>
            <a:ext cx="3333750" cy="426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Tree>
    <p:extLst>
      <p:ext uri="{BB962C8B-B14F-4D97-AF65-F5344CB8AC3E}">
        <p14:creationId xmlns:p14="http://schemas.microsoft.com/office/powerpoint/2010/main" val="43025202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pPr eaLnBrk="1" hangingPunct="1"/>
            <a:endParaRPr lang="en-US" smtClean="0"/>
          </a:p>
        </p:txBody>
      </p:sp>
      <p:sp>
        <p:nvSpPr>
          <p:cNvPr id="10243" name="Rectangle 3" descr="Rectangle: Click to edit Master text styles&#10;Second level&#10;Third level&#10;Fourth level&#10;Fifth level"/>
          <p:cNvSpPr>
            <a:spLocks noGrp="1" noChangeArrowheads="1"/>
          </p:cNvSpPr>
          <p:nvPr>
            <p:ph type="body" idx="1"/>
          </p:nvPr>
        </p:nvSpPr>
        <p:spPr/>
        <p:txBody>
          <a:bodyPr/>
          <a:lstStyle/>
          <a:p>
            <a:pPr eaLnBrk="1" hangingPunct="1"/>
            <a:endParaRPr lang="en-US" smtClean="0"/>
          </a:p>
        </p:txBody>
      </p:sp>
      <p:pic>
        <p:nvPicPr>
          <p:cNvPr id="1024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228600"/>
            <a:ext cx="9753600" cy="731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Tree>
    <p:extLst>
      <p:ext uri="{BB962C8B-B14F-4D97-AF65-F5344CB8AC3E}">
        <p14:creationId xmlns:p14="http://schemas.microsoft.com/office/powerpoint/2010/main" val="378309002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3526</TotalTime>
  <Words>1307</Words>
  <Application>Microsoft Office PowerPoint</Application>
  <PresentationFormat>On-screen Show (4:3)</PresentationFormat>
  <Paragraphs>227</Paragraphs>
  <Slides>32</Slides>
  <Notes>30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32</vt:i4>
      </vt:variant>
    </vt:vector>
  </HeadingPairs>
  <TitlesOfParts>
    <vt:vector size="39" baseType="lpstr">
      <vt:lpstr>Arial</vt:lpstr>
      <vt:lpstr>Calibri</vt:lpstr>
      <vt:lpstr>Courier New</vt:lpstr>
      <vt:lpstr>Tahoma</vt:lpstr>
      <vt:lpstr>Times New Roman</vt:lpstr>
      <vt:lpstr>Wingdings</vt:lpstr>
      <vt:lpstr>Office Theme</vt:lpstr>
      <vt:lpstr>Game AI/Game Engines 2 Pathfinding</vt:lpstr>
      <vt:lpstr>What we will learn</vt:lpstr>
      <vt:lpstr>Path Finding</vt:lpstr>
      <vt:lpstr>PowerPoint Presentation</vt:lpstr>
      <vt:lpstr>Sometimes this might involve</vt:lpstr>
      <vt:lpstr>What is a graph?</vt:lpstr>
      <vt:lpstr>Graphs are also used for</vt:lpstr>
      <vt:lpstr>State Graphs</vt:lpstr>
      <vt:lpstr>PowerPoint Presentation</vt:lpstr>
      <vt:lpstr>Graph Traversal</vt:lpstr>
      <vt:lpstr>PowerPoint Presentation</vt:lpstr>
      <vt:lpstr>PowerPoint Presentation</vt:lpstr>
      <vt:lpstr>What is A*?</vt:lpstr>
      <vt:lpstr>Edsger Wybe Dijkstra </vt:lpstr>
      <vt:lpstr>In this course we will make an A* for a nav graph</vt:lpstr>
      <vt:lpstr>Representing graphs</vt:lpstr>
      <vt:lpstr>Flood fill</vt:lpstr>
      <vt:lpstr>X-Y traversal</vt:lpstr>
      <vt:lpstr>Triangulation using expanded geometry</vt:lpstr>
      <vt:lpstr>The A* Algorithm</vt:lpstr>
      <vt:lpstr>General approach</vt:lpstr>
      <vt:lpstr>Start</vt:lpstr>
      <vt:lpstr>Next…</vt:lpstr>
      <vt:lpstr>Path scoring</vt:lpstr>
      <vt:lpstr>Calculating H</vt:lpstr>
      <vt:lpstr>After 1 iteration</vt:lpstr>
      <vt:lpstr>Continuing the search</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Steering Behaviours for Autonomous Agents</dc:title>
  <dc:creator>Bryan Duggan</dc:creator>
  <cp:lastModifiedBy>Bryan</cp:lastModifiedBy>
  <cp:revision>127</cp:revision>
  <dcterms:created xsi:type="dcterms:W3CDTF">2013-06-11T15:29:07Z</dcterms:created>
  <dcterms:modified xsi:type="dcterms:W3CDTF">2014-03-27T08:53:45Z</dcterms:modified>
</cp:coreProperties>
</file>